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56" r:id="rId2"/>
    <p:sldId id="257" r:id="rId3"/>
    <p:sldId id="258" r:id="rId4"/>
    <p:sldId id="296" r:id="rId5"/>
    <p:sldId id="297" r:id="rId6"/>
    <p:sldId id="298" r:id="rId7"/>
    <p:sldId id="299" r:id="rId8"/>
    <p:sldId id="300" r:id="rId9"/>
    <p:sldId id="302" r:id="rId10"/>
    <p:sldId id="305" r:id="rId11"/>
    <p:sldId id="301" r:id="rId12"/>
    <p:sldId id="306" r:id="rId13"/>
    <p:sldId id="291" r:id="rId14"/>
    <p:sldId id="308" r:id="rId15"/>
    <p:sldId id="309" r:id="rId16"/>
    <p:sldId id="310" r:id="rId17"/>
    <p:sldId id="261" r:id="rId18"/>
    <p:sldId id="311" r:id="rId19"/>
    <p:sldId id="263" r:id="rId20"/>
    <p:sldId id="264" r:id="rId21"/>
    <p:sldId id="265" r:id="rId22"/>
    <p:sldId id="266" r:id="rId23"/>
    <p:sldId id="317" r:id="rId24"/>
    <p:sldId id="313" r:id="rId25"/>
    <p:sldId id="315" r:id="rId26"/>
    <p:sldId id="267" r:id="rId27"/>
    <p:sldId id="268" r:id="rId28"/>
    <p:sldId id="270" r:id="rId29"/>
    <p:sldId id="316" r:id="rId30"/>
    <p:sldId id="271" r:id="rId31"/>
    <p:sldId id="318" r:id="rId32"/>
    <p:sldId id="319" r:id="rId33"/>
    <p:sldId id="320" r:id="rId34"/>
    <p:sldId id="321" r:id="rId35"/>
    <p:sldId id="322" r:id="rId36"/>
    <p:sldId id="326" r:id="rId37"/>
    <p:sldId id="323" r:id="rId38"/>
    <p:sldId id="303" r:id="rId39"/>
    <p:sldId id="304" r:id="rId40"/>
    <p:sldId id="324" r:id="rId41"/>
    <p:sldId id="325"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239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496E41-DDE7-6F42-BE58-99DA35EB3B6E}" type="datetimeFigureOut">
              <a:rPr lang="en-US" smtClean="0"/>
              <a:t>3/6/19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AFA137-A725-7346-B38A-9675069BE3C5}" type="slidenum">
              <a:rPr lang="en-US" smtClean="0"/>
              <a:t>‹#›</a:t>
            </a:fld>
            <a:endParaRPr lang="en-US"/>
          </a:p>
        </p:txBody>
      </p:sp>
    </p:spTree>
    <p:extLst>
      <p:ext uri="{BB962C8B-B14F-4D97-AF65-F5344CB8AC3E}">
        <p14:creationId xmlns:p14="http://schemas.microsoft.com/office/powerpoint/2010/main" val="23220719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Nonspecific</a:t>
            </a:r>
            <a:r>
              <a:rPr lang="is-IS" dirty="0" smtClean="0"/>
              <a:t>…abscesses etc </a:t>
            </a:r>
            <a:endParaRPr lang="en-US" dirty="0"/>
          </a:p>
        </p:txBody>
      </p:sp>
      <p:sp>
        <p:nvSpPr>
          <p:cNvPr id="4" name="Slide Number Placeholder 3"/>
          <p:cNvSpPr>
            <a:spLocks noGrp="1"/>
          </p:cNvSpPr>
          <p:nvPr>
            <p:ph type="sldNum" sz="quarter" idx="10"/>
          </p:nvPr>
        </p:nvSpPr>
        <p:spPr/>
        <p:txBody>
          <a:bodyPr/>
          <a:lstStyle/>
          <a:p>
            <a:fld id="{B9AFA137-A725-7346-B38A-9675069BE3C5}" type="slidenum">
              <a:rPr lang="en-US" smtClean="0"/>
              <a:t>9</a:t>
            </a:fld>
            <a:endParaRPr lang="en-US"/>
          </a:p>
        </p:txBody>
      </p:sp>
    </p:spTree>
    <p:extLst>
      <p:ext uri="{BB962C8B-B14F-4D97-AF65-F5344CB8AC3E}">
        <p14:creationId xmlns:p14="http://schemas.microsoft.com/office/powerpoint/2010/main" val="2973072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Mutant better prognosis</a:t>
            </a:r>
            <a:endParaRPr lang="en-US" dirty="0"/>
          </a:p>
        </p:txBody>
      </p:sp>
      <p:sp>
        <p:nvSpPr>
          <p:cNvPr id="4" name="Slide Number Placeholder 3"/>
          <p:cNvSpPr>
            <a:spLocks noGrp="1"/>
          </p:cNvSpPr>
          <p:nvPr>
            <p:ph type="sldNum" sz="quarter" idx="10"/>
          </p:nvPr>
        </p:nvSpPr>
        <p:spPr/>
        <p:txBody>
          <a:bodyPr/>
          <a:lstStyle/>
          <a:p>
            <a:fld id="{B9AFA137-A725-7346-B38A-9675069BE3C5}" type="slidenum">
              <a:rPr lang="en-US" smtClean="0"/>
              <a:t>12</a:t>
            </a:fld>
            <a:endParaRPr lang="en-US"/>
          </a:p>
        </p:txBody>
      </p:sp>
    </p:spTree>
    <p:extLst>
      <p:ext uri="{BB962C8B-B14F-4D97-AF65-F5344CB8AC3E}">
        <p14:creationId xmlns:p14="http://schemas.microsoft.com/office/powerpoint/2010/main" val="426208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thought is that we</a:t>
            </a:r>
            <a:r>
              <a:rPr lang="en-US" baseline="0" dirty="0" smtClean="0"/>
              <a:t> can activate the host’s own immune response to attack the cells, can we find other antigens to target for future vaccines?</a:t>
            </a:r>
            <a:endParaRPr lang="en-US" dirty="0"/>
          </a:p>
        </p:txBody>
      </p:sp>
      <p:sp>
        <p:nvSpPr>
          <p:cNvPr id="4" name="Slide Number Placeholder 3"/>
          <p:cNvSpPr>
            <a:spLocks noGrp="1"/>
          </p:cNvSpPr>
          <p:nvPr>
            <p:ph type="sldNum" sz="quarter" idx="10"/>
          </p:nvPr>
        </p:nvSpPr>
        <p:spPr/>
        <p:txBody>
          <a:bodyPr/>
          <a:lstStyle/>
          <a:p>
            <a:fld id="{B9AFA137-A725-7346-B38A-9675069BE3C5}" type="slidenum">
              <a:rPr lang="en-US" smtClean="0"/>
              <a:t>21</a:t>
            </a:fld>
            <a:endParaRPr lang="en-US"/>
          </a:p>
        </p:txBody>
      </p:sp>
    </p:spTree>
    <p:extLst>
      <p:ext uri="{BB962C8B-B14F-4D97-AF65-F5344CB8AC3E}">
        <p14:creationId xmlns:p14="http://schemas.microsoft.com/office/powerpoint/2010/main" val="463536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Neoantigens</a:t>
            </a:r>
            <a:r>
              <a:rPr lang="en-US" dirty="0" smtClean="0"/>
              <a:t> can generate robust immune response that facilitates</a:t>
            </a:r>
            <a:r>
              <a:rPr lang="en-US" baseline="0" dirty="0" smtClean="0"/>
              <a:t> tumor rejection</a:t>
            </a:r>
            <a:endParaRPr lang="en-US" dirty="0"/>
          </a:p>
        </p:txBody>
      </p:sp>
      <p:sp>
        <p:nvSpPr>
          <p:cNvPr id="4" name="Slide Number Placeholder 3"/>
          <p:cNvSpPr>
            <a:spLocks noGrp="1"/>
          </p:cNvSpPr>
          <p:nvPr>
            <p:ph type="sldNum" sz="quarter" idx="10"/>
          </p:nvPr>
        </p:nvSpPr>
        <p:spPr/>
        <p:txBody>
          <a:bodyPr/>
          <a:lstStyle/>
          <a:p>
            <a:fld id="{B9AFA137-A725-7346-B38A-9675069BE3C5}" type="slidenum">
              <a:rPr lang="en-US" smtClean="0"/>
              <a:t>26</a:t>
            </a:fld>
            <a:endParaRPr lang="en-US"/>
          </a:p>
        </p:txBody>
      </p:sp>
    </p:spTree>
    <p:extLst>
      <p:ext uri="{BB962C8B-B14F-4D97-AF65-F5344CB8AC3E}">
        <p14:creationId xmlns:p14="http://schemas.microsoft.com/office/powerpoint/2010/main" val="776644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2C1DF08-DF42-EE4E-AB6C-94D14605C60F}"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CA9A92-6F6E-6D4A-82F5-E54DA6FCBE67}"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C1DF08-DF42-EE4E-AB6C-94D14605C60F}"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CA9A92-6F6E-6D4A-82F5-E54DA6FCBE6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C1DF08-DF42-EE4E-AB6C-94D14605C60F}"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CA9A92-6F6E-6D4A-82F5-E54DA6FCBE6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C1DF08-DF42-EE4E-AB6C-94D14605C60F}"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CA9A92-6F6E-6D4A-82F5-E54DA6FCBE6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C1DF08-DF42-EE4E-AB6C-94D14605C60F}"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CA9A92-6F6E-6D4A-82F5-E54DA6FCBE67}"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2C1DF08-DF42-EE4E-AB6C-94D14605C60F}" type="datetimeFigureOut">
              <a:rPr lang="en-US" smtClean="0"/>
              <a:t>3/6/19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CA9A92-6F6E-6D4A-82F5-E54DA6FCBE6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2C1DF08-DF42-EE4E-AB6C-94D14605C60F}" type="datetimeFigureOut">
              <a:rPr lang="en-US" smtClean="0"/>
              <a:t>3/6/19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CA9A92-6F6E-6D4A-82F5-E54DA6FCBE67}"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C1DF08-DF42-EE4E-AB6C-94D14605C60F}" type="datetimeFigureOut">
              <a:rPr lang="en-US" smtClean="0"/>
              <a:t>3/6/19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CA9A92-6F6E-6D4A-82F5-E54DA6FCBE6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C1DF08-DF42-EE4E-AB6C-94D14605C60F}" type="datetimeFigureOut">
              <a:rPr lang="en-US" smtClean="0"/>
              <a:t>3/6/19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CA9A92-6F6E-6D4A-82F5-E54DA6FCBE6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C1DF08-DF42-EE4E-AB6C-94D14605C60F}" type="datetimeFigureOut">
              <a:rPr lang="en-US" smtClean="0"/>
              <a:t>3/6/19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CA9A92-6F6E-6D4A-82F5-E54DA6FCBE67}"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C1DF08-DF42-EE4E-AB6C-94D14605C60F}" type="datetimeFigureOut">
              <a:rPr lang="en-US" smtClean="0"/>
              <a:t>3/6/19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CA9A92-6F6E-6D4A-82F5-E54DA6FCBE6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72C1DF08-DF42-EE4E-AB6C-94D14605C60F}" type="datetimeFigureOut">
              <a:rPr lang="en-US" smtClean="0"/>
              <a:t>3/6/19</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CBCA9A92-6F6E-6D4A-82F5-E54DA6FCBE6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01" Type="http://schemas.openxmlformats.org/officeDocument/2006/relationships/hyperlink" Target="https://www.ncbi.nlm.nih.gov/pubmed/?term=Green%20E%5BAuthor%5D&amp;cauthor=true&amp;cauthor_uid=30568303" TargetMode="External"/><Relationship Id="rId102" Type="http://schemas.openxmlformats.org/officeDocument/2006/relationships/hyperlink" Target="https://www.ncbi.nlm.nih.gov/pubmed/?term=Fritsche%20J%5BAuthor%5D&amp;cauthor=true&amp;cauthor_uid=30568303" TargetMode="External"/><Relationship Id="rId103" Type="http://schemas.openxmlformats.org/officeDocument/2006/relationships/hyperlink" Target="https://www.ncbi.nlm.nih.gov/pubmed/?term=Meyer%20M%5BAuthor%5D&amp;cauthor=true&amp;cauthor_uid=30568303" TargetMode="External"/><Relationship Id="rId104" Type="http://schemas.openxmlformats.org/officeDocument/2006/relationships/hyperlink" Target="https://www.ncbi.nlm.nih.gov/pubmed/?term=Pawlowski%20N%5BAuthor%5D&amp;cauthor=true&amp;cauthor_uid=30568303" TargetMode="External"/><Relationship Id="rId105" Type="http://schemas.openxmlformats.org/officeDocument/2006/relationships/hyperlink" Target="https://www.ncbi.nlm.nih.gov/pubmed/?term=Dorner%20S%5BAuthor%5D&amp;cauthor=true&amp;cauthor_uid=30568303" TargetMode="External"/><Relationship Id="rId106" Type="http://schemas.openxmlformats.org/officeDocument/2006/relationships/hyperlink" Target="https://www.ncbi.nlm.nih.gov/pubmed/?term=Hoffgaard%20F%5BAuthor%5D&amp;cauthor=true&amp;cauthor_uid=30568303" TargetMode="External"/><Relationship Id="rId107" Type="http://schemas.openxmlformats.org/officeDocument/2006/relationships/hyperlink" Target="https://www.ncbi.nlm.nih.gov/pubmed/?term=R%C3%B6ssler%20B%5BAuthor%5D&amp;cauthor=true&amp;cauthor_uid=30568303" TargetMode="External"/><Relationship Id="rId1" Type="http://schemas.openxmlformats.org/officeDocument/2006/relationships/slideLayout" Target="../slideLayouts/slideLayout6.xml"/><Relationship Id="rId2" Type="http://schemas.openxmlformats.org/officeDocument/2006/relationships/hyperlink" Target="https://www.ncbi.nlm.nih.gov/pubmed/?term=Keskin%20DB%5BAuthor%5D&amp;cauthor=true&amp;cauthor_uid=30568305" TargetMode="External"/><Relationship Id="rId3" Type="http://schemas.openxmlformats.org/officeDocument/2006/relationships/hyperlink" Target="https://www.ncbi.nlm.nih.gov/pubmed/?term=Anandappa%20AJ%5BAuthor%5D&amp;cauthor=true&amp;cauthor_uid=30568305" TargetMode="External"/><Relationship Id="rId4" Type="http://schemas.openxmlformats.org/officeDocument/2006/relationships/hyperlink" Target="https://www.ncbi.nlm.nih.gov/pubmed/?term=Sun%20J%5BAuthor%5D&amp;cauthor=true&amp;cauthor_uid=30568305" TargetMode="External"/><Relationship Id="rId5" Type="http://schemas.openxmlformats.org/officeDocument/2006/relationships/hyperlink" Target="https://www.ncbi.nlm.nih.gov/pubmed/?term=Tirosh%20I%5BAuthor%5D&amp;cauthor=true&amp;cauthor_uid=30568305" TargetMode="External"/><Relationship Id="rId6" Type="http://schemas.openxmlformats.org/officeDocument/2006/relationships/hyperlink" Target="https://www.ncbi.nlm.nih.gov/pubmed/?term=Mathewson%20ND%5BAuthor%5D&amp;cauthor=true&amp;cauthor_uid=30568305" TargetMode="External"/><Relationship Id="rId7" Type="http://schemas.openxmlformats.org/officeDocument/2006/relationships/hyperlink" Target="https://www.ncbi.nlm.nih.gov/pubmed/?term=Li%20S%5BAuthor%5D&amp;cauthor=true&amp;cauthor_uid=30568305" TargetMode="External"/><Relationship Id="rId8" Type="http://schemas.openxmlformats.org/officeDocument/2006/relationships/hyperlink" Target="https://www.ncbi.nlm.nih.gov/pubmed/?term=Oliveira%20G%5BAuthor%5D&amp;cauthor=true&amp;cauthor_uid=30568305" TargetMode="External"/><Relationship Id="rId9" Type="http://schemas.openxmlformats.org/officeDocument/2006/relationships/hyperlink" Target="https://www.ncbi.nlm.nih.gov/pubmed/?term=Giobbie-Hurder%20A%5BAuthor%5D&amp;cauthor=true&amp;cauthor_uid=30568305" TargetMode="External"/><Relationship Id="rId108" Type="http://schemas.openxmlformats.org/officeDocument/2006/relationships/hyperlink" Target="https://www.ncbi.nlm.nih.gov/pubmed/?term=Maurer%20D%5BAuthor%5D&amp;cauthor=true&amp;cauthor_uid=30568303" TargetMode="External"/><Relationship Id="rId109" Type="http://schemas.openxmlformats.org/officeDocument/2006/relationships/hyperlink" Target="https://www.ncbi.nlm.nih.gov/pubmed/?term=Weinschenk%20T%5BAuthor%5D&amp;cauthor=true&amp;cauthor_uid=30568303" TargetMode="External"/><Relationship Id="rId10" Type="http://schemas.openxmlformats.org/officeDocument/2006/relationships/hyperlink" Target="https://www.ncbi.nlm.nih.gov/pubmed/?term=Felt%20K%5BAuthor%5D&amp;cauthor=true&amp;cauthor_uid=30568305" TargetMode="External"/><Relationship Id="rId11" Type="http://schemas.openxmlformats.org/officeDocument/2006/relationships/hyperlink" Target="https://www.ncbi.nlm.nih.gov/pubmed/?term=Gjini%20E%5BAuthor%5D&amp;cauthor=true&amp;cauthor_uid=30568305" TargetMode="External"/><Relationship Id="rId12" Type="http://schemas.openxmlformats.org/officeDocument/2006/relationships/hyperlink" Target="https://www.ncbi.nlm.nih.gov/pubmed/?term=Shukla%20SA%5BAuthor%5D&amp;cauthor=true&amp;cauthor_uid=30568305" TargetMode="External"/><Relationship Id="rId13" Type="http://schemas.openxmlformats.org/officeDocument/2006/relationships/hyperlink" Target="https://www.ncbi.nlm.nih.gov/pubmed/?term=Hu%20Z%5BAuthor%5D&amp;cauthor=true&amp;cauthor_uid=30568305" TargetMode="External"/><Relationship Id="rId14" Type="http://schemas.openxmlformats.org/officeDocument/2006/relationships/hyperlink" Target="https://www.ncbi.nlm.nih.gov/pubmed/?term=Li%20L%5BAuthor%5D&amp;cauthor=true&amp;cauthor_uid=30568305" TargetMode="External"/><Relationship Id="rId15" Type="http://schemas.openxmlformats.org/officeDocument/2006/relationships/hyperlink" Target="https://www.ncbi.nlm.nih.gov/pubmed/?term=Le%20PM%5BAuthor%5D&amp;cauthor=true&amp;cauthor_uid=30568305" TargetMode="External"/><Relationship Id="rId16" Type="http://schemas.openxmlformats.org/officeDocument/2006/relationships/hyperlink" Target="https://www.ncbi.nlm.nih.gov/pubmed/?term=Alles%C3%B8e%20RL%5BAuthor%5D&amp;cauthor=true&amp;cauthor_uid=30568305" TargetMode="External"/><Relationship Id="rId17" Type="http://schemas.openxmlformats.org/officeDocument/2006/relationships/hyperlink" Target="https://www.ncbi.nlm.nih.gov/pubmed/?term=Richman%20AR%5BAuthor%5D&amp;cauthor=true&amp;cauthor_uid=30568305" TargetMode="External"/><Relationship Id="rId18" Type="http://schemas.openxmlformats.org/officeDocument/2006/relationships/hyperlink" Target="https://www.ncbi.nlm.nih.gov/pubmed/?term=Kowalczyk%20MS%5BAuthor%5D&amp;cauthor=true&amp;cauthor_uid=30568305" TargetMode="External"/><Relationship Id="rId19" Type="http://schemas.openxmlformats.org/officeDocument/2006/relationships/hyperlink" Target="https://www.ncbi.nlm.nih.gov/pubmed/?term=Abdelrahman%20S%5BAuthor%5D&amp;cauthor=true&amp;cauthor_uid=30568305" TargetMode="External"/><Relationship Id="rId30" Type="http://schemas.openxmlformats.org/officeDocument/2006/relationships/hyperlink" Target="https://www.ncbi.nlm.nih.gov/pubmed/?term=Lane%20WJ%5BAuthor%5D&amp;cauthor=true&amp;cauthor_uid=30568305" TargetMode="External"/><Relationship Id="rId31" Type="http://schemas.openxmlformats.org/officeDocument/2006/relationships/hyperlink" Target="https://www.ncbi.nlm.nih.gov/pubmed/?term=Salazar%20AM%5BAuthor%5D&amp;cauthor=true&amp;cauthor_uid=30568305" TargetMode="External"/><Relationship Id="rId32" Type="http://schemas.openxmlformats.org/officeDocument/2006/relationships/hyperlink" Target="https://www.ncbi.nlm.nih.gov/pubmed/?term=Daley%20H%5BAuthor%5D&amp;cauthor=true&amp;cauthor_uid=30568305" TargetMode="External"/><Relationship Id="rId33" Type="http://schemas.openxmlformats.org/officeDocument/2006/relationships/hyperlink" Target="https://www.ncbi.nlm.nih.gov/pubmed/?term=Wen%20PY%5BAuthor%5D&amp;cauthor=true&amp;cauthor_uid=30568305" TargetMode="External"/><Relationship Id="rId34" Type="http://schemas.openxmlformats.org/officeDocument/2006/relationships/hyperlink" Target="https://www.ncbi.nlm.nih.gov/pubmed/?term=Chiocca%20EA%5BAuthor%5D&amp;cauthor=true&amp;cauthor_uid=30568305" TargetMode="External"/><Relationship Id="rId35" Type="http://schemas.openxmlformats.org/officeDocument/2006/relationships/hyperlink" Target="https://www.ncbi.nlm.nih.gov/pubmed/?term=Harden%20M%5BAuthor%5D&amp;cauthor=true&amp;cauthor_uid=30568305" TargetMode="External"/><Relationship Id="rId36" Type="http://schemas.openxmlformats.org/officeDocument/2006/relationships/hyperlink" Target="https://www.ncbi.nlm.nih.gov/pubmed/?term=Lennon%20NJ%5BAuthor%5D&amp;cauthor=true&amp;cauthor_uid=30568305" TargetMode="External"/><Relationship Id="rId37" Type="http://schemas.openxmlformats.org/officeDocument/2006/relationships/hyperlink" Target="https://www.ncbi.nlm.nih.gov/pubmed/?term=Gabriel%20S%5BAuthor%5D&amp;cauthor=true&amp;cauthor_uid=30568305" TargetMode="External"/><Relationship Id="rId38" Type="http://schemas.openxmlformats.org/officeDocument/2006/relationships/hyperlink" Target="https://www.ncbi.nlm.nih.gov/pubmed/?term=Getz%20G%5BAuthor%5D&amp;cauthor=true&amp;cauthor_uid=30568305" TargetMode="External"/><Relationship Id="rId39" Type="http://schemas.openxmlformats.org/officeDocument/2006/relationships/hyperlink" Target="https://www.ncbi.nlm.nih.gov/pubmed/?term=Lander%20ES%5BAuthor%5D&amp;cauthor=true&amp;cauthor_uid=30568305" TargetMode="External"/><Relationship Id="rId50" Type="http://schemas.openxmlformats.org/officeDocument/2006/relationships/hyperlink" Target="https://www.ncbi.nlm.nih.gov/pubmed/?term=Ott%20PA%5BAuthor%5D&amp;cauthor=true&amp;cauthor_uid=30568305" TargetMode="External"/><Relationship Id="rId51" Type="http://schemas.openxmlformats.org/officeDocument/2006/relationships/hyperlink" Target="https://www.ncbi.nlm.nih.gov/pubmed/?term=Wu%20CJ%5BAuthor%5D&amp;cauthor=true&amp;cauthor_uid=30568305" TargetMode="External"/><Relationship Id="rId52" Type="http://schemas.openxmlformats.org/officeDocument/2006/relationships/hyperlink" Target="https://www.ncbi.nlm.nih.gov/pubmed/?term=Reardon%20DA%5BAuthor%5D&amp;cauthor=true&amp;cauthor_uid=30568305" TargetMode="External"/><Relationship Id="rId53" Type="http://schemas.openxmlformats.org/officeDocument/2006/relationships/hyperlink" Target="https://www.ncbi.nlm.nih.gov/pubmed/?term=Hilf%20N%5BAuthor%5D&amp;cauthor=true&amp;cauthor_uid=30568303" TargetMode="External"/><Relationship Id="rId54" Type="http://schemas.openxmlformats.org/officeDocument/2006/relationships/hyperlink" Target="https://www.ncbi.nlm.nih.gov/pubmed/?term=Kuttruff-Coqui%20S%5BAuthor%5D&amp;cauthor=true&amp;cauthor_uid=30568303" TargetMode="External"/><Relationship Id="rId55" Type="http://schemas.openxmlformats.org/officeDocument/2006/relationships/hyperlink" Target="https://www.ncbi.nlm.nih.gov/pubmed/?term=Frenzel%20K%5BAuthor%5D&amp;cauthor=true&amp;cauthor_uid=30568303" TargetMode="External"/><Relationship Id="rId56" Type="http://schemas.openxmlformats.org/officeDocument/2006/relationships/hyperlink" Target="https://www.ncbi.nlm.nih.gov/pubmed/?term=Bukur%20V%5BAuthor%5D&amp;cauthor=true&amp;cauthor_uid=30568303" TargetMode="External"/><Relationship Id="rId57" Type="http://schemas.openxmlformats.org/officeDocument/2006/relationships/hyperlink" Target="https://www.ncbi.nlm.nih.gov/pubmed/?term=Stevanovi%C4%87%20S%5BAuthor%5D&amp;cauthor=true&amp;cauthor_uid=30568303" TargetMode="External"/><Relationship Id="rId58" Type="http://schemas.openxmlformats.org/officeDocument/2006/relationships/hyperlink" Target="https://www.ncbi.nlm.nih.gov/pubmed/?term=Gouttefangeas%20C%5BAuthor%5D&amp;cauthor=true&amp;cauthor_uid=30568303" TargetMode="External"/><Relationship Id="rId59" Type="http://schemas.openxmlformats.org/officeDocument/2006/relationships/hyperlink" Target="https://www.ncbi.nlm.nih.gov/pubmed/?term=Platten%20M%5BAuthor%5D&amp;cauthor=true&amp;cauthor_uid=30568303" TargetMode="External"/><Relationship Id="rId70" Type="http://schemas.openxmlformats.org/officeDocument/2006/relationships/hyperlink" Target="https://www.ncbi.nlm.nih.gov/pubmed/?term=Ulges%20A%5BAuthor%5D&amp;cauthor=true&amp;cauthor_uid=30568303" TargetMode="External"/><Relationship Id="rId71" Type="http://schemas.openxmlformats.org/officeDocument/2006/relationships/hyperlink" Target="https://www.ncbi.nlm.nih.gov/pubmed/?term=Kreiter%20S%5BAuthor%5D&amp;cauthor=true&amp;cauthor_uid=30568303" TargetMode="External"/><Relationship Id="rId72" Type="http://schemas.openxmlformats.org/officeDocument/2006/relationships/hyperlink" Target="https://www.ncbi.nlm.nih.gov/pubmed/?term=von%20Deimling%20A%5BAuthor%5D&amp;cauthor=true&amp;cauthor_uid=30568303" TargetMode="External"/><Relationship Id="rId73" Type="http://schemas.openxmlformats.org/officeDocument/2006/relationships/hyperlink" Target="https://www.ncbi.nlm.nih.gov/pubmed/?term=Skardelly%20M%5BAuthor%5D&amp;cauthor=true&amp;cauthor_uid=30568303" TargetMode="External"/><Relationship Id="rId74" Type="http://schemas.openxmlformats.org/officeDocument/2006/relationships/hyperlink" Target="https://www.ncbi.nlm.nih.gov/pubmed/?term=Migliorini%20D%5BAuthor%5D&amp;cauthor=true&amp;cauthor_uid=30568303" TargetMode="External"/><Relationship Id="rId75" Type="http://schemas.openxmlformats.org/officeDocument/2006/relationships/hyperlink" Target="https://www.ncbi.nlm.nih.gov/pubmed/?term=Kroep%20JR%5BAuthor%5D&amp;cauthor=true&amp;cauthor_uid=30568303" TargetMode="External"/><Relationship Id="rId76" Type="http://schemas.openxmlformats.org/officeDocument/2006/relationships/hyperlink" Target="https://www.ncbi.nlm.nih.gov/pubmed/?term=Idorn%20M%5BAuthor%5D&amp;cauthor=true&amp;cauthor_uid=30568303" TargetMode="External"/><Relationship Id="rId77" Type="http://schemas.openxmlformats.org/officeDocument/2006/relationships/hyperlink" Target="https://www.ncbi.nlm.nih.gov/pubmed/?term=Rodon%20J%5BAuthor%5D&amp;cauthor=true&amp;cauthor_uid=30568303" TargetMode="External"/><Relationship Id="rId78" Type="http://schemas.openxmlformats.org/officeDocument/2006/relationships/hyperlink" Target="https://www.ncbi.nlm.nih.gov/pubmed/?term=Pir%C3%B3%20J%5BAuthor%5D&amp;cauthor=true&amp;cauthor_uid=30568303" TargetMode="External"/><Relationship Id="rId79" Type="http://schemas.openxmlformats.org/officeDocument/2006/relationships/hyperlink" Target="https://www.ncbi.nlm.nih.gov/pubmed/?term=Poulsen%20HS%5BAuthor%5D&amp;cauthor=true&amp;cauthor_uid=30568303" TargetMode="External"/><Relationship Id="rId110" Type="http://schemas.openxmlformats.org/officeDocument/2006/relationships/hyperlink" Target="https://www.ncbi.nlm.nih.gov/pubmed/?term=Reinhardt%20C%5BAuthor%5D&amp;cauthor=true&amp;cauthor_uid=30568303" TargetMode="External"/><Relationship Id="rId90" Type="http://schemas.openxmlformats.org/officeDocument/2006/relationships/hyperlink" Target="https://www.ncbi.nlm.nih.gov/pubmed/?term=Derhovanessian%20E%5BAuthor%5D&amp;cauthor=true&amp;cauthor_uid=30568303" TargetMode="External"/><Relationship Id="rId91" Type="http://schemas.openxmlformats.org/officeDocument/2006/relationships/hyperlink" Target="https://www.ncbi.nlm.nih.gov/pubmed/?term=Rusch%20E%5BAuthor%5D&amp;cauthor=true&amp;cauthor_uid=30568303" TargetMode="External"/><Relationship Id="rId92" Type="http://schemas.openxmlformats.org/officeDocument/2006/relationships/hyperlink" Target="https://www.ncbi.nlm.nih.gov/pubmed/?term=Bunse%20L%5BAuthor%5D&amp;cauthor=true&amp;cauthor_uid=30568303" TargetMode="External"/><Relationship Id="rId93" Type="http://schemas.openxmlformats.org/officeDocument/2006/relationships/hyperlink" Target="https://www.ncbi.nlm.nih.gov/pubmed/?term=Song%20C%5BAuthor%5D&amp;cauthor=true&amp;cauthor_uid=30568303" TargetMode="External"/><Relationship Id="rId94" Type="http://schemas.openxmlformats.org/officeDocument/2006/relationships/hyperlink" Target="https://www.ncbi.nlm.nih.gov/pubmed/?term=Heesch%20S%5BAuthor%5D&amp;cauthor=true&amp;cauthor_uid=30568303" TargetMode="External"/><Relationship Id="rId95" Type="http://schemas.openxmlformats.org/officeDocument/2006/relationships/hyperlink" Target="https://www.ncbi.nlm.nih.gov/pubmed/?term=Wagner%20C%5BAuthor%5D&amp;cauthor=true&amp;cauthor_uid=30568303" TargetMode="External"/><Relationship Id="rId96" Type="http://schemas.openxmlformats.org/officeDocument/2006/relationships/hyperlink" Target="https://www.ncbi.nlm.nih.gov/pubmed/?term=Kemmer-Br%C3%BCck%20A%5BAuthor%5D&amp;cauthor=true&amp;cauthor_uid=30568303" TargetMode="External"/><Relationship Id="rId97" Type="http://schemas.openxmlformats.org/officeDocument/2006/relationships/hyperlink" Target="https://www.ncbi.nlm.nih.gov/pubmed/?term=Ludwig%20J%5BAuthor%5D&amp;cauthor=true&amp;cauthor_uid=30568303" TargetMode="External"/><Relationship Id="rId98" Type="http://schemas.openxmlformats.org/officeDocument/2006/relationships/hyperlink" Target="https://www.ncbi.nlm.nih.gov/pubmed/?term=Castle%20JC%5BAuthor%5D&amp;cauthor=true&amp;cauthor_uid=30568303" TargetMode="External"/><Relationship Id="rId99" Type="http://schemas.openxmlformats.org/officeDocument/2006/relationships/hyperlink" Target="https://www.ncbi.nlm.nih.gov/pubmed/?term=Schoor%20O%5BAuthor%5D&amp;cauthor=true&amp;cauthor_uid=30568303" TargetMode="External"/><Relationship Id="rId111" Type="http://schemas.openxmlformats.org/officeDocument/2006/relationships/hyperlink" Target="https://www.ncbi.nlm.nih.gov/pubmed/?term=Huber%20C%5BAuthor%5D&amp;cauthor=true&amp;cauthor_uid=30568303" TargetMode="External"/><Relationship Id="rId112" Type="http://schemas.openxmlformats.org/officeDocument/2006/relationships/hyperlink" Target="https://www.ncbi.nlm.nih.gov/pubmed/?term=Rammensee%20HG%5BAuthor%5D&amp;cauthor=true&amp;cauthor_uid=30568303" TargetMode="External"/><Relationship Id="rId113" Type="http://schemas.openxmlformats.org/officeDocument/2006/relationships/hyperlink" Target="https://www.ncbi.nlm.nih.gov/pubmed/?term=Singh-Jasuja%20H%5BAuthor%5D&amp;cauthor=true&amp;cauthor_uid=30568303" TargetMode="External"/><Relationship Id="rId114" Type="http://schemas.openxmlformats.org/officeDocument/2006/relationships/hyperlink" Target="https://www.ncbi.nlm.nih.gov/pubmed/?term=Sahin%20U%5BAuthor%5D&amp;cauthor=true&amp;cauthor_uid=30568303" TargetMode="External"/><Relationship Id="rId115" Type="http://schemas.openxmlformats.org/officeDocument/2006/relationships/hyperlink" Target="https://www.ncbi.nlm.nih.gov/pubmed/?term=Dietrich%20PY%5BAuthor%5D&amp;cauthor=true&amp;cauthor_uid=30568303" TargetMode="External"/><Relationship Id="rId116" Type="http://schemas.openxmlformats.org/officeDocument/2006/relationships/hyperlink" Target="https://www.ncbi.nlm.nih.gov/pubmed/?term=Wick%20W%5BAuthor%5D&amp;cauthor=true&amp;cauthor_uid=30568303" TargetMode="External"/><Relationship Id="rId20" Type="http://schemas.openxmlformats.org/officeDocument/2006/relationships/hyperlink" Target="https://www.ncbi.nlm.nih.gov/pubmed/?term=Geduldig%20JE%5BAuthor%5D&amp;cauthor=true&amp;cauthor_uid=30568305" TargetMode="External"/><Relationship Id="rId21" Type="http://schemas.openxmlformats.org/officeDocument/2006/relationships/hyperlink" Target="https://www.ncbi.nlm.nih.gov/pubmed/?term=Charbonneau%20S%5BAuthor%5D&amp;cauthor=true&amp;cauthor_uid=30568305" TargetMode="External"/><Relationship Id="rId22" Type="http://schemas.openxmlformats.org/officeDocument/2006/relationships/hyperlink" Target="https://www.ncbi.nlm.nih.gov/pubmed/?term=Pelton%20K%5BAuthor%5D&amp;cauthor=true&amp;cauthor_uid=30568305" TargetMode="External"/><Relationship Id="rId23" Type="http://schemas.openxmlformats.org/officeDocument/2006/relationships/hyperlink" Target="https://www.ncbi.nlm.nih.gov/pubmed/?term=Iorgulescu%20JB%5BAuthor%5D&amp;cauthor=true&amp;cauthor_uid=30568305" TargetMode="External"/><Relationship Id="rId24" Type="http://schemas.openxmlformats.org/officeDocument/2006/relationships/hyperlink" Target="https://www.ncbi.nlm.nih.gov/pubmed/?term=Elagina%20L%5BAuthor%5D&amp;cauthor=true&amp;cauthor_uid=30568305" TargetMode="External"/><Relationship Id="rId25" Type="http://schemas.openxmlformats.org/officeDocument/2006/relationships/hyperlink" Target="https://www.ncbi.nlm.nih.gov/pubmed/?term=Zhang%20W%5BAuthor%5D&amp;cauthor=true&amp;cauthor_uid=30568305" TargetMode="External"/><Relationship Id="rId26" Type="http://schemas.openxmlformats.org/officeDocument/2006/relationships/hyperlink" Target="https://www.ncbi.nlm.nih.gov/pubmed/?term=Olive%20O%5BAuthor%5D&amp;cauthor=true&amp;cauthor_uid=30568305" TargetMode="External"/><Relationship Id="rId27" Type="http://schemas.openxmlformats.org/officeDocument/2006/relationships/hyperlink" Target="https://www.ncbi.nlm.nih.gov/pubmed/?term=McCluskey%20C%5BAuthor%5D&amp;cauthor=true&amp;cauthor_uid=30568305" TargetMode="External"/><Relationship Id="rId28" Type="http://schemas.openxmlformats.org/officeDocument/2006/relationships/hyperlink" Target="https://www.ncbi.nlm.nih.gov/pubmed/?term=Olsen%20LR%5BAuthor%5D&amp;cauthor=true&amp;cauthor_uid=30568305" TargetMode="External"/><Relationship Id="rId29" Type="http://schemas.openxmlformats.org/officeDocument/2006/relationships/hyperlink" Target="https://www.ncbi.nlm.nih.gov/pubmed/?term=Stevens%20J%5BAuthor%5D&amp;cauthor=true&amp;cauthor_uid=30568305" TargetMode="External"/><Relationship Id="rId40" Type="http://schemas.openxmlformats.org/officeDocument/2006/relationships/hyperlink" Target="https://www.ncbi.nlm.nih.gov/pubmed/?term=Regev%20A%5BAuthor%5D&amp;cauthor=true&amp;cauthor_uid=30568305" TargetMode="External"/><Relationship Id="rId41" Type="http://schemas.openxmlformats.org/officeDocument/2006/relationships/hyperlink" Target="https://www.ncbi.nlm.nih.gov/pubmed/?term=Ritz%20J%5BAuthor%5D&amp;cauthor=true&amp;cauthor_uid=30568305" TargetMode="External"/><Relationship Id="rId42" Type="http://schemas.openxmlformats.org/officeDocument/2006/relationships/hyperlink" Target="https://www.ncbi.nlm.nih.gov/pubmed/?term=Neuberg%20D%5BAuthor%5D&amp;cauthor=true&amp;cauthor_uid=30568305" TargetMode="External"/><Relationship Id="rId43" Type="http://schemas.openxmlformats.org/officeDocument/2006/relationships/hyperlink" Target="https://www.ncbi.nlm.nih.gov/pubmed/?term=Rodig%20SJ%5BAuthor%5D&amp;cauthor=true&amp;cauthor_uid=30568305" TargetMode="External"/><Relationship Id="rId44" Type="http://schemas.openxmlformats.org/officeDocument/2006/relationships/hyperlink" Target="https://www.ncbi.nlm.nih.gov/pubmed/?term=Ligon%20KL%5BAuthor%5D&amp;cauthor=true&amp;cauthor_uid=30568305" TargetMode="External"/><Relationship Id="rId45" Type="http://schemas.openxmlformats.org/officeDocument/2006/relationships/hyperlink" Target="https://www.ncbi.nlm.nih.gov/pubmed/?term=Suv%C3%A0%20ML%5BAuthor%5D&amp;cauthor=true&amp;cauthor_uid=30568305" TargetMode="External"/><Relationship Id="rId46" Type="http://schemas.openxmlformats.org/officeDocument/2006/relationships/hyperlink" Target="https://www.ncbi.nlm.nih.gov/pubmed/?term=Wucherpfennig%20KW%5BAuthor%5D&amp;cauthor=true&amp;cauthor_uid=30568305" TargetMode="External"/><Relationship Id="rId47" Type="http://schemas.openxmlformats.org/officeDocument/2006/relationships/hyperlink" Target="https://www.ncbi.nlm.nih.gov/pubmed/?term=Hacohen%20N%5BAuthor%5D&amp;cauthor=true&amp;cauthor_uid=30568305" TargetMode="External"/><Relationship Id="rId48" Type="http://schemas.openxmlformats.org/officeDocument/2006/relationships/hyperlink" Target="https://www.ncbi.nlm.nih.gov/pubmed/?term=Fritsch%20EF%5BAuthor%5D&amp;cauthor=true&amp;cauthor_uid=30568305" TargetMode="External"/><Relationship Id="rId49" Type="http://schemas.openxmlformats.org/officeDocument/2006/relationships/hyperlink" Target="https://www.ncbi.nlm.nih.gov/pubmed/?term=Livak%20KJ%5BAuthor%5D&amp;cauthor=true&amp;cauthor_uid=30568305" TargetMode="External"/><Relationship Id="rId60" Type="http://schemas.openxmlformats.org/officeDocument/2006/relationships/hyperlink" Target="https://www.ncbi.nlm.nih.gov/pubmed/?term=Tabatabai%20G%5BAuthor%5D&amp;cauthor=true&amp;cauthor_uid=30568303" TargetMode="External"/><Relationship Id="rId61" Type="http://schemas.openxmlformats.org/officeDocument/2006/relationships/hyperlink" Target="https://www.ncbi.nlm.nih.gov/pubmed/?term=Dutoit%20V%5BAuthor%5D&amp;cauthor=true&amp;cauthor_uid=30568303" TargetMode="External"/><Relationship Id="rId62" Type="http://schemas.openxmlformats.org/officeDocument/2006/relationships/hyperlink" Target="https://www.ncbi.nlm.nih.gov/pubmed/?term=van%20der%20Burg%20SH%5BAuthor%5D&amp;cauthor=true&amp;cauthor_uid=30568303" TargetMode="External"/><Relationship Id="rId63" Type="http://schemas.openxmlformats.org/officeDocument/2006/relationships/hyperlink" Target="https://www.ncbi.nlm.nih.gov/pubmed/?term=Thor%20Straten%20P%5BAuthor%5D&amp;cauthor=true&amp;cauthor_uid=30568303" TargetMode="External"/><Relationship Id="rId64" Type="http://schemas.openxmlformats.org/officeDocument/2006/relationships/hyperlink" Target="https://www.ncbi.nlm.nih.gov/pubmed/?term=Mart%C3%ADnez-Ricarte%20F%5BAuthor%5D&amp;cauthor=true&amp;cauthor_uid=30568303" TargetMode="External"/><Relationship Id="rId65" Type="http://schemas.openxmlformats.org/officeDocument/2006/relationships/hyperlink" Target="https://www.ncbi.nlm.nih.gov/pubmed/?term=Ponsati%20B%5BAuthor%5D&amp;cauthor=true&amp;cauthor_uid=30568303" TargetMode="External"/><Relationship Id="rId66" Type="http://schemas.openxmlformats.org/officeDocument/2006/relationships/hyperlink" Target="https://www.ncbi.nlm.nih.gov/pubmed/?term=Okada%20H%5BAuthor%5D&amp;cauthor=true&amp;cauthor_uid=30568303" TargetMode="External"/><Relationship Id="rId67" Type="http://schemas.openxmlformats.org/officeDocument/2006/relationships/hyperlink" Target="https://www.ncbi.nlm.nih.gov/pubmed/?term=Lassen%20U%5BAuthor%5D&amp;cauthor=true&amp;cauthor_uid=30568303" TargetMode="External"/><Relationship Id="rId68" Type="http://schemas.openxmlformats.org/officeDocument/2006/relationships/hyperlink" Target="https://www.ncbi.nlm.nih.gov/pubmed/?term=Admon%20A%5BAuthor%5D&amp;cauthor=true&amp;cauthor_uid=30568303" TargetMode="External"/><Relationship Id="rId69" Type="http://schemas.openxmlformats.org/officeDocument/2006/relationships/hyperlink" Target="https://www.ncbi.nlm.nih.gov/pubmed/?term=Ottensmeier%20CH%5BAuthor%5D&amp;cauthor=true&amp;cauthor_uid=30568303" TargetMode="External"/><Relationship Id="rId100" Type="http://schemas.openxmlformats.org/officeDocument/2006/relationships/hyperlink" Target="https://www.ncbi.nlm.nih.gov/pubmed/?term=Tadmor%20AD%5BAuthor%5D&amp;cauthor=true&amp;cauthor_uid=30568303" TargetMode="External"/><Relationship Id="rId80" Type="http://schemas.openxmlformats.org/officeDocument/2006/relationships/hyperlink" Target="https://www.ncbi.nlm.nih.gov/pubmed/?term=Shraibman%20B%5BAuthor%5D&amp;cauthor=true&amp;cauthor_uid=30568303" TargetMode="External"/><Relationship Id="rId81" Type="http://schemas.openxmlformats.org/officeDocument/2006/relationships/hyperlink" Target="https://www.ncbi.nlm.nih.gov/pubmed/?term=McCann%20K%5BAuthor%5D&amp;cauthor=true&amp;cauthor_uid=30568303" TargetMode="External"/><Relationship Id="rId82" Type="http://schemas.openxmlformats.org/officeDocument/2006/relationships/hyperlink" Target="https://www.ncbi.nlm.nih.gov/pubmed/?term=Mendrzyk%20R%5BAuthor%5D&amp;cauthor=true&amp;cauthor_uid=30568303" TargetMode="External"/><Relationship Id="rId83" Type="http://schemas.openxmlformats.org/officeDocument/2006/relationships/hyperlink" Target="https://www.ncbi.nlm.nih.gov/pubmed/?term=L%C3%B6wer%20M%5BAuthor%5D&amp;cauthor=true&amp;cauthor_uid=30568303" TargetMode="External"/><Relationship Id="rId84" Type="http://schemas.openxmlformats.org/officeDocument/2006/relationships/hyperlink" Target="https://www.ncbi.nlm.nih.gov/pubmed/?term=Stieglbauer%20M%5BAuthor%5D&amp;cauthor=true&amp;cauthor_uid=30568303" TargetMode="External"/><Relationship Id="rId85" Type="http://schemas.openxmlformats.org/officeDocument/2006/relationships/hyperlink" Target="https://www.ncbi.nlm.nih.gov/pubmed/?term=Britten%20CM%5BAuthor%5D&amp;cauthor=true&amp;cauthor_uid=30568303" TargetMode="External"/><Relationship Id="rId86" Type="http://schemas.openxmlformats.org/officeDocument/2006/relationships/hyperlink" Target="https://www.ncbi.nlm.nih.gov/pubmed/?term=Capper%20D%5BAuthor%5D&amp;cauthor=true&amp;cauthor_uid=30568303" TargetMode="External"/><Relationship Id="rId87" Type="http://schemas.openxmlformats.org/officeDocument/2006/relationships/hyperlink" Target="https://www.ncbi.nlm.nih.gov/pubmed/?term=Welters%20MJP%5BAuthor%5D&amp;cauthor=true&amp;cauthor_uid=30568303" TargetMode="External"/><Relationship Id="rId88" Type="http://schemas.openxmlformats.org/officeDocument/2006/relationships/hyperlink" Target="https://www.ncbi.nlm.nih.gov/pubmed/?term=Sahuquillo%20J%5BAuthor%5D&amp;cauthor=true&amp;cauthor_uid=30568303" TargetMode="External"/><Relationship Id="rId89" Type="http://schemas.openxmlformats.org/officeDocument/2006/relationships/hyperlink" Target="https://www.ncbi.nlm.nih.gov/pubmed/?term=Kiesel%20K%5BAuthor%5D&amp;cauthor=true&amp;cauthor_uid=30568303" TargetMode="External"/></Relationships>
</file>

<file path=ppt/slides/_rels/slide41.xml.rels><?xml version="1.0" encoding="UTF-8" standalone="yes"?>
<Relationships xmlns="http://schemas.openxmlformats.org/package/2006/relationships"><Relationship Id="rId11" Type="http://schemas.openxmlformats.org/officeDocument/2006/relationships/hyperlink" Target="https://www.ncbi.nlm.nih.gov/pubmed/?term=Schaefer%20L%5BAuthor%5D&amp;cauthor=true&amp;cauthor_uid=27860287" TargetMode="External"/><Relationship Id="rId12" Type="http://schemas.openxmlformats.org/officeDocument/2006/relationships/hyperlink" Target="https://www.ncbi.nlm.nih.gov/pubmed/?term=Tredup%20C%5BAuthor%5D&amp;cauthor=true&amp;cauthor_uid=27860287" TargetMode="External"/><Relationship Id="rId13" Type="http://schemas.openxmlformats.org/officeDocument/2006/relationships/hyperlink" Target="https://www.ncbi.nlm.nih.gov/pubmed/?term=Gubbiotti%20MA%5BAuthor%5D&amp;cauthor=true&amp;cauthor_uid=27860287" TargetMode="External"/><Relationship Id="rId14" Type="http://schemas.openxmlformats.org/officeDocument/2006/relationships/hyperlink" Target="https://www.ncbi.nlm.nih.gov/pubmed/?term=Iozzo%20RV%5BAuthor%5D&amp;cauthor=true&amp;cauthor_uid=27860287" TargetMode="External"/><Relationship Id="rId1" Type="http://schemas.openxmlformats.org/officeDocument/2006/relationships/slideLayout" Target="../slideLayouts/slideLayout6.xml"/><Relationship Id="rId2" Type="http://schemas.openxmlformats.org/officeDocument/2006/relationships/hyperlink" Target="https://www.ncbi.nlm.nih.gov/pubmed/?term=Morin-Brureau%20M%5BAuthor%5D&amp;cauthor=true&amp;cauthor_uid=25579379" TargetMode="External"/><Relationship Id="rId3" Type="http://schemas.openxmlformats.org/officeDocument/2006/relationships/hyperlink" Target="https://www.ncbi.nlm.nih.gov/pubmed/?term=Hooper%20KM%5BAuthor%5D&amp;cauthor=true&amp;cauthor_uid=25579379" TargetMode="External"/><Relationship Id="rId4" Type="http://schemas.openxmlformats.org/officeDocument/2006/relationships/hyperlink" Target="https://www.ncbi.nlm.nih.gov/pubmed/?term=Prosniak%20M%5BAuthor%5D&amp;cauthor=true&amp;cauthor_uid=25579379" TargetMode="External"/><Relationship Id="rId5" Type="http://schemas.openxmlformats.org/officeDocument/2006/relationships/hyperlink" Target="https://www.ncbi.nlm.nih.gov/pubmed/?term=Sauma%20S%5BAuthor%5D&amp;cauthor=true&amp;cauthor_uid=25579379" TargetMode="External"/><Relationship Id="rId6" Type="http://schemas.openxmlformats.org/officeDocument/2006/relationships/hyperlink" Target="https://www.ncbi.nlm.nih.gov/pubmed/?term=Harshyne%20LA%5BAuthor%5D&amp;cauthor=true&amp;cauthor_uid=25579379" TargetMode="External"/><Relationship Id="rId7" Type="http://schemas.openxmlformats.org/officeDocument/2006/relationships/hyperlink" Target="https://www.ncbi.nlm.nih.gov/pubmed/?term=Andrews%20DW%5BAuthor%5D&amp;cauthor=true&amp;cauthor_uid=25579379" TargetMode="External"/><Relationship Id="rId8" Type="http://schemas.openxmlformats.org/officeDocument/2006/relationships/hyperlink" Target="https://www.ncbi.nlm.nih.gov/pubmed/?term=Hooper%20DC%5BAuthor%5D&amp;cauthor=true&amp;cauthor_uid=25579379" TargetMode="External"/><Relationship Id="rId9" Type="http://schemas.openxmlformats.org/officeDocument/2006/relationships/hyperlink" Target="https://www.ncbi.nlm.nih.gov/pubmed/?term=Iozzo%20RV%5BAuthor%5D&amp;cauthor=true&amp;cauthor_uid=29625183" TargetMode="External"/><Relationship Id="rId10" Type="http://schemas.openxmlformats.org/officeDocument/2006/relationships/hyperlink" Target="https://www.ncbi.nlm.nih.gov/pubmed/?term=Gubbiotti%20MA%5BAuthor%5D&amp;cauthor=true&amp;cauthor_uid=29625183"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3518" y="1416168"/>
            <a:ext cx="7848600" cy="1927225"/>
          </a:xfrm>
        </p:spPr>
        <p:txBody>
          <a:bodyPr>
            <a:noAutofit/>
          </a:bodyPr>
          <a:lstStyle/>
          <a:p>
            <a:r>
              <a:rPr lang="en-US" sz="4400" dirty="0" smtClean="0"/>
              <a:t>Understanding and Exploiting the Tumor Microenvironment in </a:t>
            </a:r>
            <a:r>
              <a:rPr lang="en-US" sz="4400" dirty="0" err="1" smtClean="0"/>
              <a:t>Glioblastoma</a:t>
            </a:r>
            <a:endParaRPr lang="en-US" sz="4400" dirty="0"/>
          </a:p>
        </p:txBody>
      </p:sp>
      <p:sp>
        <p:nvSpPr>
          <p:cNvPr id="3" name="Subtitle 2"/>
          <p:cNvSpPr>
            <a:spLocks noGrp="1"/>
          </p:cNvSpPr>
          <p:nvPr>
            <p:ph type="subTitle" idx="1"/>
          </p:nvPr>
        </p:nvSpPr>
        <p:spPr/>
        <p:txBody>
          <a:bodyPr/>
          <a:lstStyle/>
          <a:p>
            <a:r>
              <a:rPr lang="en-US" dirty="0" smtClean="0"/>
              <a:t>Maria Gubbiotti, MD/PhD Candidate</a:t>
            </a:r>
          </a:p>
          <a:p>
            <a:r>
              <a:rPr lang="en-US" dirty="0" smtClean="0"/>
              <a:t>Jefferson Medical College</a:t>
            </a:r>
            <a:endParaRPr lang="en-US" dirty="0"/>
          </a:p>
        </p:txBody>
      </p:sp>
    </p:spTree>
    <p:extLst>
      <p:ext uri="{BB962C8B-B14F-4D97-AF65-F5344CB8AC3E}">
        <p14:creationId xmlns:p14="http://schemas.microsoft.com/office/powerpoint/2010/main" val="26326563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Diagnosis/Prognosis</a:t>
            </a:r>
            <a:endParaRPr lang="en-US" dirty="0"/>
          </a:p>
        </p:txBody>
      </p:sp>
      <p:sp>
        <p:nvSpPr>
          <p:cNvPr id="3" name="Content Placeholder 2"/>
          <p:cNvSpPr>
            <a:spLocks noGrp="1"/>
          </p:cNvSpPr>
          <p:nvPr>
            <p:ph idx="1"/>
          </p:nvPr>
        </p:nvSpPr>
        <p:spPr/>
        <p:txBody>
          <a:bodyPr/>
          <a:lstStyle/>
          <a:p>
            <a:r>
              <a:rPr lang="en-US" dirty="0"/>
              <a:t>Histological confirmation via </a:t>
            </a:r>
            <a:r>
              <a:rPr lang="en-US" dirty="0" smtClean="0"/>
              <a:t>pathology</a:t>
            </a:r>
          </a:p>
          <a:p>
            <a:pPr lvl="1"/>
            <a:r>
              <a:rPr lang="en-US" dirty="0" smtClean="0"/>
              <a:t>Biopsy and have intra-op frozen section</a:t>
            </a:r>
            <a:endParaRPr lang="en-US" dirty="0"/>
          </a:p>
          <a:p>
            <a:endParaRPr lang="en-US" dirty="0"/>
          </a:p>
          <a:p>
            <a:r>
              <a:rPr lang="en-US" dirty="0"/>
              <a:t>Prognosis depends on molecular subtype although it is overwhelmingly poor compared to other cancers</a:t>
            </a:r>
          </a:p>
          <a:p>
            <a:endParaRPr lang="en-US" dirty="0"/>
          </a:p>
        </p:txBody>
      </p:sp>
    </p:spTree>
    <p:extLst>
      <p:ext uri="{BB962C8B-B14F-4D97-AF65-F5344CB8AC3E}">
        <p14:creationId xmlns:p14="http://schemas.microsoft.com/office/powerpoint/2010/main" val="10806149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Molecular Subtypes (not exhaustive)</a:t>
            </a:r>
            <a:endParaRPr lang="en-US" dirty="0"/>
          </a:p>
        </p:txBody>
      </p:sp>
      <p:sp>
        <p:nvSpPr>
          <p:cNvPr id="3" name="Content Placeholder 2"/>
          <p:cNvSpPr>
            <a:spLocks noGrp="1"/>
          </p:cNvSpPr>
          <p:nvPr>
            <p:ph idx="1"/>
          </p:nvPr>
        </p:nvSpPr>
        <p:spPr/>
        <p:txBody>
          <a:bodyPr/>
          <a:lstStyle/>
          <a:p>
            <a:r>
              <a:rPr lang="en-US" i="1" dirty="0" smtClean="0"/>
              <a:t>IDH</a:t>
            </a:r>
            <a:r>
              <a:rPr lang="en-US" dirty="0" smtClean="0"/>
              <a:t> (wild-type or R32H mutant)</a:t>
            </a:r>
          </a:p>
          <a:p>
            <a:r>
              <a:rPr lang="en-US" i="1" dirty="0" smtClean="0"/>
              <a:t>BRAF</a:t>
            </a:r>
          </a:p>
          <a:p>
            <a:r>
              <a:rPr lang="en-US" i="1" dirty="0" smtClean="0"/>
              <a:t>EGFR</a:t>
            </a:r>
          </a:p>
          <a:p>
            <a:r>
              <a:rPr lang="en-US" i="1" dirty="0" smtClean="0"/>
              <a:t>MGMT</a:t>
            </a:r>
          </a:p>
          <a:p>
            <a:endParaRPr lang="en-US" dirty="0"/>
          </a:p>
        </p:txBody>
      </p:sp>
    </p:spTree>
    <p:extLst>
      <p:ext uri="{BB962C8B-B14F-4D97-AF65-F5344CB8AC3E}">
        <p14:creationId xmlns:p14="http://schemas.microsoft.com/office/powerpoint/2010/main" val="37790079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IDH</a:t>
            </a:r>
            <a:r>
              <a:rPr lang="en-US" dirty="0" smtClean="0"/>
              <a:t>-related GBM</a:t>
            </a:r>
            <a:endParaRPr lang="en-US" dirty="0"/>
          </a:p>
        </p:txBody>
      </p:sp>
      <p:sp>
        <p:nvSpPr>
          <p:cNvPr id="3" name="Content Placeholder 2"/>
          <p:cNvSpPr>
            <a:spLocks noGrp="1"/>
          </p:cNvSpPr>
          <p:nvPr>
            <p:ph idx="1"/>
          </p:nvPr>
        </p:nvSpPr>
        <p:spPr/>
        <p:txBody>
          <a:bodyPr>
            <a:normAutofit fontScale="85000" lnSpcReduction="10000"/>
          </a:bodyPr>
          <a:lstStyle/>
          <a:p>
            <a:r>
              <a:rPr lang="en-US" dirty="0" err="1" smtClean="0"/>
              <a:t>Isocitrate</a:t>
            </a:r>
            <a:r>
              <a:rPr lang="en-US" dirty="0" smtClean="0"/>
              <a:t> dehydrogenase</a:t>
            </a:r>
          </a:p>
          <a:p>
            <a:pPr lvl="1"/>
            <a:r>
              <a:rPr lang="en-US" dirty="0" smtClean="0"/>
              <a:t>Gene located on chromosome 2, enzyme catalyzes conversion of </a:t>
            </a:r>
            <a:r>
              <a:rPr lang="en-US" dirty="0" err="1" smtClean="0"/>
              <a:t>isocitrate</a:t>
            </a:r>
            <a:r>
              <a:rPr lang="en-US" dirty="0" smtClean="0"/>
              <a:t> to </a:t>
            </a:r>
            <a:r>
              <a:rPr lang="en-US" dirty="0" smtClean="0">
                <a:latin typeface="Symbol" charset="2"/>
                <a:cs typeface="Symbol" charset="2"/>
              </a:rPr>
              <a:t>a</a:t>
            </a:r>
            <a:r>
              <a:rPr lang="en-US" dirty="0" smtClean="0"/>
              <a:t>-</a:t>
            </a:r>
            <a:r>
              <a:rPr lang="en-US" dirty="0" err="1" smtClean="0"/>
              <a:t>ketoglutarate</a:t>
            </a:r>
            <a:r>
              <a:rPr lang="en-US" dirty="0" smtClean="0"/>
              <a:t> in the Krebs cycle</a:t>
            </a:r>
          </a:p>
          <a:p>
            <a:pPr lvl="1"/>
            <a:endParaRPr lang="en-US" dirty="0" smtClean="0"/>
          </a:p>
          <a:p>
            <a:pPr lvl="1"/>
            <a:r>
              <a:rPr lang="en-US" dirty="0" smtClean="0"/>
              <a:t>Wild-type </a:t>
            </a:r>
          </a:p>
          <a:p>
            <a:pPr lvl="2"/>
            <a:r>
              <a:rPr lang="en-US" dirty="0" smtClean="0"/>
              <a:t>Most GBM are of this type (90%)</a:t>
            </a:r>
          </a:p>
          <a:p>
            <a:pPr lvl="2"/>
            <a:r>
              <a:rPr lang="en-US" dirty="0" smtClean="0"/>
              <a:t>Typically found in patients &gt;55 </a:t>
            </a:r>
            <a:r>
              <a:rPr lang="en-US" dirty="0" err="1" smtClean="0"/>
              <a:t>yrs</a:t>
            </a:r>
            <a:endParaRPr lang="en-US" dirty="0" smtClean="0"/>
          </a:p>
          <a:p>
            <a:pPr lvl="1"/>
            <a:endParaRPr lang="en-US" dirty="0"/>
          </a:p>
          <a:p>
            <a:pPr lvl="1"/>
            <a:r>
              <a:rPr lang="en-US" dirty="0" smtClean="0"/>
              <a:t>Mutant: R132H</a:t>
            </a:r>
          </a:p>
          <a:p>
            <a:pPr lvl="2"/>
            <a:r>
              <a:rPr lang="en-US" dirty="0" smtClean="0"/>
              <a:t>Found in only 10% of GBM cases, typically in younger patients, also related to secondary </a:t>
            </a:r>
            <a:r>
              <a:rPr lang="en-US" dirty="0" err="1" smtClean="0"/>
              <a:t>glioblastoma</a:t>
            </a:r>
            <a:r>
              <a:rPr lang="en-US" dirty="0" smtClean="0"/>
              <a:t> as some of these patients have history of prior </a:t>
            </a:r>
            <a:r>
              <a:rPr lang="en-US" dirty="0" err="1" smtClean="0"/>
              <a:t>glioma</a:t>
            </a:r>
            <a:endParaRPr lang="en-US" dirty="0" smtClean="0"/>
          </a:p>
          <a:p>
            <a:pPr lvl="2"/>
            <a:r>
              <a:rPr lang="en-US" dirty="0" smtClean="0"/>
              <a:t>Mutation in the active site of the enzyme resulting in loss of function and increase in an alternate product 2-hydroxyglutarate</a:t>
            </a:r>
          </a:p>
          <a:p>
            <a:pPr lvl="2"/>
            <a:r>
              <a:rPr lang="en-US" dirty="0" smtClean="0"/>
              <a:t>2-hydroxyglutarate tends to inhibit histone and DNA </a:t>
            </a:r>
            <a:r>
              <a:rPr lang="en-US" dirty="0" err="1" smtClean="0"/>
              <a:t>demethylases</a:t>
            </a:r>
            <a:r>
              <a:rPr lang="en-US" dirty="0" smtClean="0"/>
              <a:t> resulting in changes in genetic signatures leading to increased </a:t>
            </a:r>
            <a:r>
              <a:rPr lang="en-US" dirty="0" err="1" smtClean="0"/>
              <a:t>tumorigenesis</a:t>
            </a:r>
            <a:endParaRPr lang="en-US" dirty="0" smtClean="0"/>
          </a:p>
          <a:p>
            <a:pPr lvl="2"/>
            <a:r>
              <a:rPr lang="en-US" dirty="0" smtClean="0"/>
              <a:t>Also renders cells more susceptible to oxidative stress due to lower production of NADPH</a:t>
            </a:r>
          </a:p>
          <a:p>
            <a:pPr lvl="2"/>
            <a:r>
              <a:rPr lang="en-US" dirty="0" smtClean="0"/>
              <a:t>Better prognosis than wild-type</a:t>
            </a:r>
          </a:p>
          <a:p>
            <a:pPr lvl="2"/>
            <a:endParaRPr lang="en-US" dirty="0"/>
          </a:p>
        </p:txBody>
      </p:sp>
    </p:spTree>
    <p:extLst>
      <p:ext uri="{BB962C8B-B14F-4D97-AF65-F5344CB8AC3E}">
        <p14:creationId xmlns:p14="http://schemas.microsoft.com/office/powerpoint/2010/main" val="36303829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BRAF</a:t>
            </a:r>
            <a:r>
              <a:rPr lang="en-US" dirty="0" smtClean="0"/>
              <a:t>: </a:t>
            </a:r>
            <a:r>
              <a:rPr lang="en-US" dirty="0" err="1" smtClean="0"/>
              <a:t>Epithelioid</a:t>
            </a:r>
            <a:r>
              <a:rPr lang="en-US" dirty="0" smtClean="0"/>
              <a:t> GBM</a:t>
            </a:r>
            <a:endParaRPr lang="en-US" i="1" dirty="0"/>
          </a:p>
        </p:txBody>
      </p:sp>
      <p:sp>
        <p:nvSpPr>
          <p:cNvPr id="3" name="Content Placeholder 2"/>
          <p:cNvSpPr>
            <a:spLocks noGrp="1"/>
          </p:cNvSpPr>
          <p:nvPr>
            <p:ph idx="1"/>
          </p:nvPr>
        </p:nvSpPr>
        <p:spPr/>
        <p:txBody>
          <a:bodyPr/>
          <a:lstStyle/>
          <a:p>
            <a:r>
              <a:rPr lang="en-US" dirty="0" smtClean="0"/>
              <a:t>IDH-</a:t>
            </a:r>
            <a:r>
              <a:rPr lang="en-US" dirty="0" err="1" smtClean="0"/>
              <a:t>wildtype</a:t>
            </a:r>
            <a:r>
              <a:rPr lang="en-US" dirty="0" smtClean="0"/>
              <a:t> GBM</a:t>
            </a:r>
          </a:p>
          <a:p>
            <a:r>
              <a:rPr lang="en-US" dirty="0" smtClean="0"/>
              <a:t>Large cells, abundant cytoplasm, some </a:t>
            </a:r>
            <a:r>
              <a:rPr lang="en-US" dirty="0" err="1" smtClean="0"/>
              <a:t>rhabdoid</a:t>
            </a:r>
            <a:r>
              <a:rPr lang="en-US" dirty="0" smtClean="0"/>
              <a:t> cells</a:t>
            </a:r>
          </a:p>
          <a:p>
            <a:r>
              <a:rPr lang="en-US" dirty="0" smtClean="0"/>
              <a:t>Typically seen in children and younger adults</a:t>
            </a:r>
          </a:p>
          <a:p>
            <a:r>
              <a:rPr lang="en-US" dirty="0" smtClean="0"/>
              <a:t>Harbor the classical V600E mutation</a:t>
            </a:r>
            <a:endParaRPr lang="en-US" dirty="0"/>
          </a:p>
        </p:txBody>
      </p:sp>
      <p:pic>
        <p:nvPicPr>
          <p:cNvPr id="4" name="Picture 3" descr="Screen Shot 2019-03-06 at 1.38.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902" y="3435414"/>
            <a:ext cx="4263428" cy="3027557"/>
          </a:xfrm>
          <a:prstGeom prst="rect">
            <a:avLst/>
          </a:prstGeom>
        </p:spPr>
      </p:pic>
    </p:spTree>
    <p:extLst>
      <p:ext uri="{BB962C8B-B14F-4D97-AF65-F5344CB8AC3E}">
        <p14:creationId xmlns:p14="http://schemas.microsoft.com/office/powerpoint/2010/main" val="40603134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EGFR</a:t>
            </a:r>
            <a:endParaRPr lang="en-US" i="1" dirty="0"/>
          </a:p>
        </p:txBody>
      </p:sp>
      <p:sp>
        <p:nvSpPr>
          <p:cNvPr id="3" name="Content Placeholder 2"/>
          <p:cNvSpPr>
            <a:spLocks noGrp="1"/>
          </p:cNvSpPr>
          <p:nvPr>
            <p:ph idx="1"/>
          </p:nvPr>
        </p:nvSpPr>
        <p:spPr>
          <a:xfrm>
            <a:off x="0" y="1346066"/>
            <a:ext cx="8686800" cy="3413772"/>
          </a:xfrm>
        </p:spPr>
        <p:txBody>
          <a:bodyPr/>
          <a:lstStyle/>
          <a:p>
            <a:r>
              <a:rPr lang="en-US" dirty="0" smtClean="0"/>
              <a:t>Epidermal growth factor receptor</a:t>
            </a:r>
            <a:endParaRPr lang="en-US" dirty="0"/>
          </a:p>
          <a:p>
            <a:r>
              <a:rPr lang="en-US" dirty="0" smtClean="0"/>
              <a:t>Amplification of the gene</a:t>
            </a:r>
            <a:endParaRPr lang="en-US" dirty="0"/>
          </a:p>
          <a:p>
            <a:r>
              <a:rPr lang="en-US" dirty="0" smtClean="0"/>
              <a:t>Constitutive activity of the kinase</a:t>
            </a:r>
          </a:p>
          <a:p>
            <a:pPr marL="0" indent="0">
              <a:buNone/>
            </a:pPr>
            <a:endParaRPr lang="en-US" dirty="0"/>
          </a:p>
        </p:txBody>
      </p:sp>
      <p:pic>
        <p:nvPicPr>
          <p:cNvPr id="4" name="Picture 3" descr="Screen Shot 2019-03-06 at 2.43.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9215" y="2857314"/>
            <a:ext cx="5969477" cy="3805048"/>
          </a:xfrm>
          <a:prstGeom prst="rect">
            <a:avLst/>
          </a:prstGeom>
        </p:spPr>
      </p:pic>
    </p:spTree>
    <p:extLst>
      <p:ext uri="{BB962C8B-B14F-4D97-AF65-F5344CB8AC3E}">
        <p14:creationId xmlns:p14="http://schemas.microsoft.com/office/powerpoint/2010/main" val="29832862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MGMT</a:t>
            </a:r>
            <a:endParaRPr lang="en-US" i="1" dirty="0"/>
          </a:p>
        </p:txBody>
      </p:sp>
      <p:sp>
        <p:nvSpPr>
          <p:cNvPr id="3" name="Content Placeholder 2"/>
          <p:cNvSpPr>
            <a:spLocks noGrp="1"/>
          </p:cNvSpPr>
          <p:nvPr>
            <p:ph idx="1"/>
          </p:nvPr>
        </p:nvSpPr>
        <p:spPr>
          <a:xfrm>
            <a:off x="457200" y="1416150"/>
            <a:ext cx="8229600" cy="4525963"/>
          </a:xfrm>
        </p:spPr>
        <p:txBody>
          <a:bodyPr/>
          <a:lstStyle/>
          <a:p>
            <a:r>
              <a:rPr lang="en-US" dirty="0" smtClean="0"/>
              <a:t>O-6-methylguanine-DNA </a:t>
            </a:r>
            <a:r>
              <a:rPr lang="en-US" dirty="0" err="1" smtClean="0"/>
              <a:t>methyltransferase</a:t>
            </a:r>
            <a:endParaRPr lang="en-US" dirty="0" smtClean="0"/>
          </a:p>
          <a:p>
            <a:endParaRPr lang="en-US" dirty="0"/>
          </a:p>
          <a:p>
            <a:r>
              <a:rPr lang="en-US" dirty="0" smtClean="0"/>
              <a:t>Provides cells with defense mechanism against alkylating agent chemotherapy</a:t>
            </a:r>
          </a:p>
          <a:p>
            <a:endParaRPr lang="en-US" dirty="0"/>
          </a:p>
        </p:txBody>
      </p:sp>
      <p:pic>
        <p:nvPicPr>
          <p:cNvPr id="5" name="Picture 4" descr="338px-Guanosin.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399" y="3842152"/>
            <a:ext cx="3346525" cy="2504943"/>
          </a:xfrm>
          <a:prstGeom prst="rect">
            <a:avLst/>
          </a:prstGeom>
        </p:spPr>
      </p:pic>
      <p:pic>
        <p:nvPicPr>
          <p:cNvPr id="7" name="Picture 6" descr="512px-6'-O-Methylguanosine.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68" y="3842152"/>
            <a:ext cx="3143458" cy="2504943"/>
          </a:xfrm>
          <a:prstGeom prst="rect">
            <a:avLst/>
          </a:prstGeom>
        </p:spPr>
      </p:pic>
      <p:sp>
        <p:nvSpPr>
          <p:cNvPr id="8" name="Right Arrow 7"/>
          <p:cNvSpPr/>
          <p:nvPr/>
        </p:nvSpPr>
        <p:spPr>
          <a:xfrm>
            <a:off x="3744703" y="5079398"/>
            <a:ext cx="1253661" cy="244201"/>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907517" y="4737515"/>
            <a:ext cx="1155971" cy="369332"/>
          </a:xfrm>
          <a:prstGeom prst="rect">
            <a:avLst/>
          </a:prstGeom>
          <a:noFill/>
        </p:spPr>
        <p:txBody>
          <a:bodyPr wrap="square" rtlCol="0">
            <a:spAutoFit/>
          </a:bodyPr>
          <a:lstStyle/>
          <a:p>
            <a:r>
              <a:rPr lang="en-US" dirty="0" smtClean="0"/>
              <a:t>MGMT</a:t>
            </a:r>
            <a:endParaRPr lang="en-US" dirty="0"/>
          </a:p>
        </p:txBody>
      </p:sp>
    </p:spTree>
    <p:extLst>
      <p:ext uri="{BB962C8B-B14F-4D97-AF65-F5344CB8AC3E}">
        <p14:creationId xmlns:p14="http://schemas.microsoft.com/office/powerpoint/2010/main" val="22908306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79143" y="2109953"/>
            <a:ext cx="7985714" cy="2638095"/>
          </a:xfrm>
          <a:prstGeom prst="rect">
            <a:avLst/>
          </a:prstGeom>
        </p:spPr>
      </p:pic>
      <p:sp>
        <p:nvSpPr>
          <p:cNvPr id="6" name="TextBox 5"/>
          <p:cNvSpPr txBox="1"/>
          <p:nvPr/>
        </p:nvSpPr>
        <p:spPr>
          <a:xfrm>
            <a:off x="3163252" y="845820"/>
            <a:ext cx="2742207" cy="400110"/>
          </a:xfrm>
          <a:prstGeom prst="rect">
            <a:avLst/>
          </a:prstGeom>
          <a:noFill/>
        </p:spPr>
        <p:txBody>
          <a:bodyPr wrap="none" rtlCol="0">
            <a:spAutoFit/>
          </a:bodyPr>
          <a:lstStyle/>
          <a:p>
            <a:r>
              <a:rPr lang="en-US" sz="2000" b="1" dirty="0" smtClean="0"/>
              <a:t>MGMT promoter region</a:t>
            </a:r>
            <a:endParaRPr lang="en-US" sz="2000" b="1" dirty="0"/>
          </a:p>
        </p:txBody>
      </p:sp>
      <p:sp>
        <p:nvSpPr>
          <p:cNvPr id="4" name="TextBox 3"/>
          <p:cNvSpPr txBox="1"/>
          <p:nvPr/>
        </p:nvSpPr>
        <p:spPr>
          <a:xfrm>
            <a:off x="720090" y="4972050"/>
            <a:ext cx="8341043" cy="1200329"/>
          </a:xfrm>
          <a:prstGeom prst="rect">
            <a:avLst/>
          </a:prstGeom>
          <a:noFill/>
        </p:spPr>
        <p:txBody>
          <a:bodyPr wrap="square" rtlCol="0">
            <a:spAutoFit/>
          </a:bodyPr>
          <a:lstStyle/>
          <a:p>
            <a:r>
              <a:rPr lang="en-US" dirty="0" smtClean="0"/>
              <a:t>The promoter of the MGMT gene contains a </a:t>
            </a:r>
            <a:r>
              <a:rPr lang="en-US" dirty="0" err="1" smtClean="0"/>
              <a:t>CpG</a:t>
            </a:r>
            <a:r>
              <a:rPr lang="en-US" dirty="0" smtClean="0"/>
              <a:t> island that is 777 </a:t>
            </a:r>
            <a:r>
              <a:rPr lang="en-US" dirty="0" err="1" smtClean="0"/>
              <a:t>bp</a:t>
            </a:r>
            <a:r>
              <a:rPr lang="en-US" dirty="0" smtClean="0"/>
              <a:t> long and contains 97 </a:t>
            </a:r>
            <a:r>
              <a:rPr lang="en-US" dirty="0" err="1" smtClean="0"/>
              <a:t>CpG</a:t>
            </a:r>
            <a:r>
              <a:rPr lang="en-US" dirty="0" smtClean="0"/>
              <a:t> dinucleotides.</a:t>
            </a:r>
          </a:p>
          <a:p>
            <a:r>
              <a:rPr lang="en-US" dirty="0" smtClean="0"/>
              <a:t>Two distinct regions (differentially methylated regions 1 and 2 (DMR1</a:t>
            </a:r>
            <a:r>
              <a:rPr lang="en-US" dirty="0"/>
              <a:t> </a:t>
            </a:r>
            <a:r>
              <a:rPr lang="en-US" dirty="0" smtClean="0"/>
              <a:t>and DMR2) had the greatest impact in mRNA expression. </a:t>
            </a:r>
            <a:endParaRPr lang="en-US" dirty="0"/>
          </a:p>
        </p:txBody>
      </p:sp>
    </p:spTree>
    <p:extLst>
      <p:ext uri="{BB962C8B-B14F-4D97-AF65-F5344CB8AC3E}">
        <p14:creationId xmlns:p14="http://schemas.microsoft.com/office/powerpoint/2010/main" val="18200832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Treatment</a:t>
            </a:r>
            <a:endParaRPr lang="en-US" dirty="0"/>
          </a:p>
        </p:txBody>
      </p:sp>
      <p:sp>
        <p:nvSpPr>
          <p:cNvPr id="3" name="Content Placeholder 2"/>
          <p:cNvSpPr>
            <a:spLocks noGrp="1"/>
          </p:cNvSpPr>
          <p:nvPr>
            <p:ph idx="1"/>
          </p:nvPr>
        </p:nvSpPr>
        <p:spPr/>
        <p:txBody>
          <a:bodyPr/>
          <a:lstStyle/>
          <a:p>
            <a:r>
              <a:rPr lang="en-US" dirty="0" smtClean="0"/>
              <a:t>Resection, radiation, chemotherapy</a:t>
            </a:r>
          </a:p>
          <a:p>
            <a:endParaRPr lang="en-US" dirty="0"/>
          </a:p>
          <a:p>
            <a:r>
              <a:rPr lang="en-US" dirty="0" err="1" smtClean="0"/>
              <a:t>Temozolomide</a:t>
            </a:r>
            <a:r>
              <a:rPr lang="en-US" dirty="0" smtClean="0"/>
              <a:t> is the agent of choice</a:t>
            </a:r>
          </a:p>
          <a:p>
            <a:pPr lvl="1"/>
            <a:r>
              <a:rPr lang="en-US" dirty="0" smtClean="0"/>
              <a:t>Alkylating agent that damages DNA</a:t>
            </a:r>
          </a:p>
          <a:p>
            <a:pPr lvl="1"/>
            <a:r>
              <a:rPr lang="en-US" i="1" dirty="0" smtClean="0"/>
              <a:t>MGMT</a:t>
            </a:r>
            <a:r>
              <a:rPr lang="en-US" dirty="0" smtClean="0"/>
              <a:t> methylation is thought to provide better response to therapy as these subsets cannot effectively repair DNA that is damaged by chemotherapy</a:t>
            </a:r>
          </a:p>
          <a:p>
            <a:pPr lvl="1"/>
            <a:endParaRPr lang="en-US" dirty="0"/>
          </a:p>
        </p:txBody>
      </p:sp>
    </p:spTree>
    <p:extLst>
      <p:ext uri="{BB962C8B-B14F-4D97-AF65-F5344CB8AC3E}">
        <p14:creationId xmlns:p14="http://schemas.microsoft.com/office/powerpoint/2010/main" val="7088532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45734"/>
            <a:ext cx="8229600" cy="990600"/>
          </a:xfrm>
        </p:spPr>
        <p:txBody>
          <a:bodyPr>
            <a:normAutofit fontScale="90000"/>
          </a:bodyPr>
          <a:lstStyle/>
          <a:p>
            <a:pPr algn="ctr"/>
            <a:r>
              <a:rPr lang="en-US" dirty="0" smtClean="0"/>
              <a:t>Are there alternate strategies to combat this disease?</a:t>
            </a:r>
            <a:endParaRPr lang="en-US" dirty="0"/>
          </a:p>
        </p:txBody>
      </p:sp>
    </p:spTree>
    <p:extLst>
      <p:ext uri="{BB962C8B-B14F-4D97-AF65-F5344CB8AC3E}">
        <p14:creationId xmlns:p14="http://schemas.microsoft.com/office/powerpoint/2010/main" val="28463811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Targeting the Tumor </a:t>
            </a:r>
            <a:r>
              <a:rPr lang="en-US" dirty="0" err="1" smtClean="0"/>
              <a:t>Stroma</a:t>
            </a:r>
            <a:r>
              <a:rPr lang="en-US" dirty="0" smtClean="0"/>
              <a:t>?</a:t>
            </a:r>
            <a:endParaRPr lang="en-US" dirty="0"/>
          </a:p>
        </p:txBody>
      </p:sp>
      <p:sp>
        <p:nvSpPr>
          <p:cNvPr id="3" name="Content Placeholder 2"/>
          <p:cNvSpPr>
            <a:spLocks noGrp="1"/>
          </p:cNvSpPr>
          <p:nvPr>
            <p:ph idx="1"/>
          </p:nvPr>
        </p:nvSpPr>
        <p:spPr/>
        <p:txBody>
          <a:bodyPr/>
          <a:lstStyle/>
          <a:p>
            <a:r>
              <a:rPr lang="en-US" dirty="0" smtClean="0"/>
              <a:t>Part of the lack of response and </a:t>
            </a:r>
            <a:r>
              <a:rPr lang="en-US" dirty="0" smtClean="0"/>
              <a:t>acquired </a:t>
            </a:r>
            <a:r>
              <a:rPr lang="en-US" dirty="0" smtClean="0"/>
              <a:t>resistance to therapy is due to adaptive strategies in the tumor </a:t>
            </a:r>
            <a:r>
              <a:rPr lang="en-US" dirty="0" err="1" smtClean="0"/>
              <a:t>stroma</a:t>
            </a:r>
            <a:endParaRPr lang="en-US" dirty="0" smtClean="0"/>
          </a:p>
          <a:p>
            <a:endParaRPr lang="en-US" dirty="0"/>
          </a:p>
          <a:p>
            <a:r>
              <a:rPr lang="en-US" dirty="0" smtClean="0"/>
              <a:t>Sea of cells surrounding and supporting the tumor cells</a:t>
            </a:r>
          </a:p>
          <a:p>
            <a:pPr marL="182880" lvl="1"/>
            <a:r>
              <a:rPr lang="en-US" dirty="0"/>
              <a:t>Includes fibroblasts, endothelial cells, </a:t>
            </a:r>
            <a:r>
              <a:rPr lang="en-US" dirty="0" smtClean="0"/>
              <a:t>immune cells (macrophages)</a:t>
            </a:r>
            <a:endParaRPr lang="en-US" dirty="0"/>
          </a:p>
          <a:p>
            <a:endParaRPr lang="en-US" dirty="0"/>
          </a:p>
          <a:p>
            <a:r>
              <a:rPr lang="en-US" dirty="0" smtClean="0"/>
              <a:t>Can we target these cells or use them to exploit the immune system of the host to help fight cancer?</a:t>
            </a:r>
            <a:endParaRPr lang="en-US" dirty="0" smtClean="0"/>
          </a:p>
        </p:txBody>
      </p:sp>
    </p:spTree>
    <p:extLst>
      <p:ext uri="{BB962C8B-B14F-4D97-AF65-F5344CB8AC3E}">
        <p14:creationId xmlns:p14="http://schemas.microsoft.com/office/powerpoint/2010/main" val="16107012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burden of brain cancer</a:t>
            </a:r>
            <a:endParaRPr lang="en-US" dirty="0"/>
          </a:p>
        </p:txBody>
      </p:sp>
      <p:sp>
        <p:nvSpPr>
          <p:cNvPr id="3" name="Content Placeholder 2"/>
          <p:cNvSpPr>
            <a:spLocks noGrp="1"/>
          </p:cNvSpPr>
          <p:nvPr>
            <p:ph idx="1"/>
          </p:nvPr>
        </p:nvSpPr>
        <p:spPr/>
        <p:txBody>
          <a:bodyPr/>
          <a:lstStyle/>
          <a:p>
            <a:r>
              <a:rPr lang="en-US" dirty="0" smtClean="0"/>
              <a:t>&lt;1% chance of developing malignant brain cancer during one’s lifetime</a:t>
            </a:r>
          </a:p>
          <a:p>
            <a:endParaRPr lang="en-US" dirty="0"/>
          </a:p>
          <a:p>
            <a:r>
              <a:rPr lang="en-US" dirty="0" smtClean="0"/>
              <a:t>In 2019:</a:t>
            </a:r>
          </a:p>
          <a:p>
            <a:pPr lvl="1"/>
            <a:r>
              <a:rPr lang="en-US" dirty="0" smtClean="0"/>
              <a:t>~23,820 malignant tumors of the brain and spinal cord will be diagnosed</a:t>
            </a:r>
          </a:p>
          <a:p>
            <a:pPr lvl="1"/>
            <a:endParaRPr lang="en-US" dirty="0" smtClean="0"/>
          </a:p>
          <a:p>
            <a:pPr lvl="1"/>
            <a:r>
              <a:rPr lang="en-US" dirty="0" smtClean="0"/>
              <a:t>~17,760 people will die from these tumors</a:t>
            </a:r>
          </a:p>
          <a:p>
            <a:pPr lvl="1"/>
            <a:endParaRPr lang="en-US" dirty="0"/>
          </a:p>
          <a:p>
            <a:pPr lvl="1"/>
            <a:r>
              <a:rPr lang="en-US" dirty="0" smtClean="0"/>
              <a:t>Despite extensive research and funding, there are still no great therapeutic options for these patients</a:t>
            </a:r>
            <a:endParaRPr lang="en-US" dirty="0"/>
          </a:p>
        </p:txBody>
      </p:sp>
    </p:spTree>
    <p:extLst>
      <p:ext uri="{BB962C8B-B14F-4D97-AF65-F5344CB8AC3E}">
        <p14:creationId xmlns:p14="http://schemas.microsoft.com/office/powerpoint/2010/main" val="12707996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Finding a target</a:t>
            </a:r>
            <a:endParaRPr lang="en-US" dirty="0"/>
          </a:p>
        </p:txBody>
      </p:sp>
      <p:sp>
        <p:nvSpPr>
          <p:cNvPr id="3" name="Content Placeholder 2"/>
          <p:cNvSpPr>
            <a:spLocks noGrp="1"/>
          </p:cNvSpPr>
          <p:nvPr>
            <p:ph idx="1"/>
          </p:nvPr>
        </p:nvSpPr>
        <p:spPr/>
        <p:txBody>
          <a:bodyPr>
            <a:normAutofit lnSpcReduction="10000"/>
          </a:bodyPr>
          <a:lstStyle/>
          <a:p>
            <a:r>
              <a:rPr lang="en-US" dirty="0" smtClean="0"/>
              <a:t>At Jefferson:</a:t>
            </a:r>
          </a:p>
          <a:p>
            <a:endParaRPr lang="en-US" dirty="0"/>
          </a:p>
          <a:p>
            <a:r>
              <a:rPr lang="en-US" dirty="0" smtClean="0"/>
              <a:t>A vaccine using irradiated autologous tumor cells treated with antisense provided positive clinical response in 8/12 patients </a:t>
            </a:r>
          </a:p>
          <a:p>
            <a:endParaRPr lang="en-US" dirty="0"/>
          </a:p>
          <a:p>
            <a:r>
              <a:rPr lang="en-US" dirty="0" smtClean="0"/>
              <a:t>While reduction of pro-tumorigenic IGF-1R likely contributed to the positive effects, an immune response was also noted </a:t>
            </a:r>
          </a:p>
          <a:p>
            <a:endParaRPr lang="en-US" dirty="0"/>
          </a:p>
          <a:p>
            <a:r>
              <a:rPr lang="en-US" dirty="0" smtClean="0"/>
              <a:t>This immune response was thought to be due to the release of antigenic </a:t>
            </a:r>
            <a:r>
              <a:rPr lang="en-US" dirty="0" err="1" smtClean="0"/>
              <a:t>exosomes</a:t>
            </a:r>
            <a:r>
              <a:rPr lang="en-US" dirty="0" smtClean="0"/>
              <a:t> </a:t>
            </a:r>
            <a:endParaRPr lang="en-US" dirty="0"/>
          </a:p>
        </p:txBody>
      </p:sp>
    </p:spTree>
    <p:extLst>
      <p:ext uri="{BB962C8B-B14F-4D97-AF65-F5344CB8AC3E}">
        <p14:creationId xmlns:p14="http://schemas.microsoft.com/office/powerpoint/2010/main" val="137894774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NOBEL antisense in mice</a:t>
            </a:r>
            <a:endParaRPr lang="en-US" dirty="0"/>
          </a:p>
        </p:txBody>
      </p:sp>
      <p:sp>
        <p:nvSpPr>
          <p:cNvPr id="3" name="Content Placeholder 2"/>
          <p:cNvSpPr>
            <a:spLocks noGrp="1"/>
          </p:cNvSpPr>
          <p:nvPr>
            <p:ph idx="1"/>
          </p:nvPr>
        </p:nvSpPr>
        <p:spPr/>
        <p:txBody>
          <a:bodyPr/>
          <a:lstStyle/>
          <a:p>
            <a:r>
              <a:rPr lang="en-US" dirty="0" smtClean="0"/>
              <a:t>NOBEL is </a:t>
            </a:r>
            <a:r>
              <a:rPr lang="en-US" dirty="0" err="1" smtClean="0"/>
              <a:t>immunostimulatory</a:t>
            </a:r>
            <a:r>
              <a:rPr lang="en-US" dirty="0" smtClean="0"/>
              <a:t> by inducing the formation of GBM-specific antibodies </a:t>
            </a:r>
          </a:p>
          <a:p>
            <a:endParaRPr lang="en-US" dirty="0" smtClean="0"/>
          </a:p>
          <a:p>
            <a:endParaRPr lang="en-US" dirty="0"/>
          </a:p>
        </p:txBody>
      </p:sp>
      <p:pic>
        <p:nvPicPr>
          <p:cNvPr id="4" name="Picture 3" descr="Screen Shot 2019-03-06 at 2.10.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484" y="3024564"/>
            <a:ext cx="5692240" cy="3452436"/>
          </a:xfrm>
          <a:prstGeom prst="rect">
            <a:avLst/>
          </a:prstGeom>
        </p:spPr>
      </p:pic>
    </p:spTree>
    <p:extLst>
      <p:ext uri="{BB962C8B-B14F-4D97-AF65-F5344CB8AC3E}">
        <p14:creationId xmlns:p14="http://schemas.microsoft.com/office/powerpoint/2010/main" val="13949402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other targets?</a:t>
            </a:r>
            <a:endParaRPr lang="en-US" dirty="0"/>
          </a:p>
        </p:txBody>
      </p:sp>
      <p:sp>
        <p:nvSpPr>
          <p:cNvPr id="3" name="Content Placeholder 2"/>
          <p:cNvSpPr>
            <a:spLocks noGrp="1"/>
          </p:cNvSpPr>
          <p:nvPr>
            <p:ph idx="1"/>
          </p:nvPr>
        </p:nvSpPr>
        <p:spPr/>
        <p:txBody>
          <a:bodyPr/>
          <a:lstStyle/>
          <a:p>
            <a:r>
              <a:rPr lang="en-US" dirty="0" smtClean="0"/>
              <a:t>The previous study focused on IGF-1R related to treatment</a:t>
            </a:r>
          </a:p>
          <a:p>
            <a:endParaRPr lang="en-US" dirty="0"/>
          </a:p>
        </p:txBody>
      </p:sp>
      <p:pic>
        <p:nvPicPr>
          <p:cNvPr id="4" name="Picture 3" descr="Project_TileScan 1_s19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444385"/>
            <a:ext cx="5397500" cy="4032615"/>
          </a:xfrm>
          <a:prstGeom prst="rect">
            <a:avLst/>
          </a:prstGeom>
        </p:spPr>
      </p:pic>
      <p:sp>
        <p:nvSpPr>
          <p:cNvPr id="5" name="TextBox 4"/>
          <p:cNvSpPr txBox="1"/>
          <p:nvPr/>
        </p:nvSpPr>
        <p:spPr>
          <a:xfrm>
            <a:off x="6667499" y="3111500"/>
            <a:ext cx="1862667" cy="923330"/>
          </a:xfrm>
          <a:prstGeom prst="rect">
            <a:avLst/>
          </a:prstGeom>
          <a:noFill/>
        </p:spPr>
        <p:txBody>
          <a:bodyPr wrap="square" rtlCol="0">
            <a:spAutoFit/>
          </a:bodyPr>
          <a:lstStyle/>
          <a:p>
            <a:r>
              <a:rPr lang="en-US" dirty="0" smtClean="0"/>
              <a:t>Red: MGMT</a:t>
            </a:r>
          </a:p>
          <a:p>
            <a:r>
              <a:rPr lang="en-US" dirty="0" smtClean="0"/>
              <a:t>Green: CD163</a:t>
            </a:r>
          </a:p>
          <a:p>
            <a:r>
              <a:rPr lang="en-US" dirty="0" smtClean="0"/>
              <a:t>Blue: DAPI</a:t>
            </a:r>
            <a:endParaRPr lang="en-US" dirty="0"/>
          </a:p>
        </p:txBody>
      </p:sp>
    </p:spTree>
    <p:extLst>
      <p:ext uri="{BB962C8B-B14F-4D97-AF65-F5344CB8AC3E}">
        <p14:creationId xmlns:p14="http://schemas.microsoft.com/office/powerpoint/2010/main" val="3840238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Tumor-associated macrophages</a:t>
            </a:r>
            <a:endParaRPr lang="en-US" dirty="0"/>
          </a:p>
        </p:txBody>
      </p:sp>
      <p:sp>
        <p:nvSpPr>
          <p:cNvPr id="3" name="Content Placeholder 2"/>
          <p:cNvSpPr>
            <a:spLocks noGrp="1"/>
          </p:cNvSpPr>
          <p:nvPr>
            <p:ph idx="1"/>
          </p:nvPr>
        </p:nvSpPr>
        <p:spPr/>
        <p:txBody>
          <a:bodyPr/>
          <a:lstStyle/>
          <a:p>
            <a:r>
              <a:rPr lang="en-US" dirty="0" smtClean="0"/>
              <a:t>M1</a:t>
            </a:r>
          </a:p>
          <a:p>
            <a:pPr lvl="1"/>
            <a:r>
              <a:rPr lang="en-US" dirty="0" smtClean="0"/>
              <a:t>Classically activated macrophages</a:t>
            </a:r>
          </a:p>
          <a:p>
            <a:pPr lvl="1"/>
            <a:r>
              <a:rPr lang="en-US" dirty="0" smtClean="0"/>
              <a:t>In the tumor setting, they are pro-inflammatory and thought to dampen </a:t>
            </a:r>
            <a:r>
              <a:rPr lang="en-US" dirty="0" err="1" smtClean="0"/>
              <a:t>tumorigenicity</a:t>
            </a:r>
            <a:endParaRPr lang="en-US" dirty="0" smtClean="0"/>
          </a:p>
          <a:p>
            <a:pPr lvl="1"/>
            <a:endParaRPr lang="en-US" dirty="0" smtClean="0"/>
          </a:p>
          <a:p>
            <a:endParaRPr lang="en-US" dirty="0"/>
          </a:p>
          <a:p>
            <a:r>
              <a:rPr lang="en-US" dirty="0" smtClean="0"/>
              <a:t>M2</a:t>
            </a:r>
          </a:p>
          <a:p>
            <a:pPr lvl="1"/>
            <a:r>
              <a:rPr lang="en-US" dirty="0" smtClean="0"/>
              <a:t>Alternatively activated macrophages </a:t>
            </a:r>
          </a:p>
          <a:p>
            <a:pPr lvl="1"/>
            <a:r>
              <a:rPr lang="en-US" dirty="0" smtClean="0"/>
              <a:t>Tend to act “anti-inflammatory” in the setting of cancer</a:t>
            </a:r>
            <a:endParaRPr lang="en-US" dirty="0"/>
          </a:p>
        </p:txBody>
      </p:sp>
    </p:spTree>
    <p:extLst>
      <p:ext uri="{BB962C8B-B14F-4D97-AF65-F5344CB8AC3E}">
        <p14:creationId xmlns:p14="http://schemas.microsoft.com/office/powerpoint/2010/main" val="10083751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smtClean="0"/>
              <a:t>MGMT</a:t>
            </a:r>
            <a:r>
              <a:rPr lang="en-US" dirty="0" smtClean="0"/>
              <a:t>: A double whammy?</a:t>
            </a:r>
            <a:endParaRPr lang="en-US" dirty="0"/>
          </a:p>
        </p:txBody>
      </p:sp>
      <p:sp>
        <p:nvSpPr>
          <p:cNvPr id="4" name="Content Placeholder 3"/>
          <p:cNvSpPr>
            <a:spLocks noGrp="1"/>
          </p:cNvSpPr>
          <p:nvPr>
            <p:ph idx="1"/>
          </p:nvPr>
        </p:nvSpPr>
        <p:spPr/>
        <p:txBody>
          <a:bodyPr/>
          <a:lstStyle/>
          <a:p>
            <a:r>
              <a:rPr lang="en-US" dirty="0" smtClean="0"/>
              <a:t>Endothelial cells in the </a:t>
            </a:r>
            <a:r>
              <a:rPr lang="en-US" dirty="0" err="1" smtClean="0"/>
              <a:t>microvascular</a:t>
            </a:r>
            <a:r>
              <a:rPr lang="en-US" dirty="0" smtClean="0"/>
              <a:t> proliferation as well as some M2-type macrophages express MGMT</a:t>
            </a:r>
          </a:p>
          <a:p>
            <a:endParaRPr lang="en-US" dirty="0"/>
          </a:p>
          <a:p>
            <a:r>
              <a:rPr lang="en-US" dirty="0" smtClean="0"/>
              <a:t>Interestingly, GBM has not responded as well to </a:t>
            </a:r>
            <a:r>
              <a:rPr lang="en-US" dirty="0" err="1" smtClean="0"/>
              <a:t>Bevacizumab</a:t>
            </a:r>
            <a:r>
              <a:rPr lang="en-US" dirty="0" smtClean="0"/>
              <a:t> (VEGF inhibitor) as might be expected given the amount of endothelial cell proliferation </a:t>
            </a:r>
          </a:p>
          <a:p>
            <a:endParaRPr lang="en-US" dirty="0"/>
          </a:p>
          <a:p>
            <a:pPr marL="0" indent="0">
              <a:buNone/>
            </a:pPr>
            <a:endParaRPr lang="en-US" dirty="0"/>
          </a:p>
        </p:txBody>
      </p:sp>
    </p:spTree>
    <p:extLst>
      <p:ext uri="{BB962C8B-B14F-4D97-AF65-F5344CB8AC3E}">
        <p14:creationId xmlns:p14="http://schemas.microsoft.com/office/powerpoint/2010/main" val="8717035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9864"/>
            <a:ext cx="8229600" cy="1143000"/>
          </a:xfrm>
        </p:spPr>
        <p:txBody>
          <a:bodyPr>
            <a:noAutofit/>
          </a:bodyPr>
          <a:lstStyle/>
          <a:p>
            <a:r>
              <a:rPr lang="en-US" sz="3000" dirty="0" smtClean="0"/>
              <a:t>New questions: </a:t>
            </a:r>
            <a:br>
              <a:rPr lang="en-US" sz="3000" dirty="0" smtClean="0"/>
            </a:br>
            <a:r>
              <a:rPr lang="en-US" sz="3000" dirty="0"/>
              <a:t/>
            </a:r>
            <a:br>
              <a:rPr lang="en-US" sz="3000" dirty="0"/>
            </a:br>
            <a:r>
              <a:rPr lang="en-US" sz="3000" dirty="0" smtClean="0"/>
              <a:t>Do the MGMT+ endothelial cells play a role in attracting the M2 macrophages to the areas of neovascularization? </a:t>
            </a:r>
            <a:br>
              <a:rPr lang="en-US" sz="3000" dirty="0" smtClean="0"/>
            </a:br>
            <a:r>
              <a:rPr lang="en-US" sz="3000" dirty="0"/>
              <a:t/>
            </a:r>
            <a:br>
              <a:rPr lang="en-US" sz="3000" dirty="0"/>
            </a:br>
            <a:r>
              <a:rPr lang="en-US" sz="3000" dirty="0" smtClean="0"/>
              <a:t>Do the MGMT+ vessels secrete some factor to alter expression of MGMT in the macrophages</a:t>
            </a:r>
            <a:r>
              <a:rPr lang="en-US" sz="3000" dirty="0" smtClean="0"/>
              <a:t>?</a:t>
            </a:r>
            <a:br>
              <a:rPr lang="en-US" sz="3000" dirty="0" smtClean="0"/>
            </a:br>
            <a:r>
              <a:rPr lang="en-US" sz="3000" dirty="0"/>
              <a:t/>
            </a:r>
            <a:br>
              <a:rPr lang="en-US" sz="3000" dirty="0"/>
            </a:br>
            <a:r>
              <a:rPr lang="en-US" sz="3000" dirty="0" smtClean="0"/>
              <a:t>Would MGMT be a suitable target for up and coming therapies?</a:t>
            </a:r>
            <a:endParaRPr lang="en-US" sz="3000" dirty="0"/>
          </a:p>
        </p:txBody>
      </p:sp>
    </p:spTree>
    <p:extLst>
      <p:ext uri="{BB962C8B-B14F-4D97-AF65-F5344CB8AC3E}">
        <p14:creationId xmlns:p14="http://schemas.microsoft.com/office/powerpoint/2010/main" val="36130526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More exciting research about targeting the tumor immune response</a:t>
            </a:r>
            <a:endParaRPr lang="en-US" dirty="0"/>
          </a:p>
        </p:txBody>
      </p:sp>
      <p:sp>
        <p:nvSpPr>
          <p:cNvPr id="3" name="Content Placeholder 2"/>
          <p:cNvSpPr>
            <a:spLocks noGrp="1"/>
          </p:cNvSpPr>
          <p:nvPr>
            <p:ph idx="1"/>
          </p:nvPr>
        </p:nvSpPr>
        <p:spPr/>
        <p:txBody>
          <a:bodyPr/>
          <a:lstStyle/>
          <a:p>
            <a:r>
              <a:rPr lang="en-US" dirty="0" err="1" smtClean="0"/>
              <a:t>Neoantigen</a:t>
            </a:r>
            <a:r>
              <a:rPr lang="en-US" dirty="0" smtClean="0"/>
              <a:t> vaccine generates </a:t>
            </a:r>
            <a:r>
              <a:rPr lang="en-US" dirty="0" err="1" smtClean="0"/>
              <a:t>intratumoral</a:t>
            </a:r>
            <a:r>
              <a:rPr lang="en-US" dirty="0" smtClean="0"/>
              <a:t> T cell responses in phase </a:t>
            </a:r>
            <a:r>
              <a:rPr lang="en-US" dirty="0" err="1" smtClean="0"/>
              <a:t>Ib</a:t>
            </a:r>
            <a:r>
              <a:rPr lang="en-US" dirty="0" smtClean="0"/>
              <a:t> </a:t>
            </a:r>
            <a:r>
              <a:rPr lang="en-US" dirty="0" err="1" smtClean="0"/>
              <a:t>glioblastoma</a:t>
            </a:r>
            <a:r>
              <a:rPr lang="en-US" dirty="0" smtClean="0"/>
              <a:t> trial</a:t>
            </a:r>
          </a:p>
          <a:p>
            <a:pPr lvl="1"/>
            <a:r>
              <a:rPr lang="en-US" dirty="0" err="1" smtClean="0"/>
              <a:t>Keskin</a:t>
            </a:r>
            <a:r>
              <a:rPr lang="en-US" dirty="0" smtClean="0"/>
              <a:t> et al.</a:t>
            </a:r>
          </a:p>
          <a:p>
            <a:pPr lvl="1"/>
            <a:endParaRPr lang="en-US" dirty="0"/>
          </a:p>
          <a:p>
            <a:endParaRPr lang="en-US" dirty="0" smtClean="0"/>
          </a:p>
          <a:p>
            <a:pPr lvl="1"/>
            <a:endParaRPr lang="en-US" dirty="0"/>
          </a:p>
          <a:p>
            <a:pPr lvl="1"/>
            <a:endParaRPr lang="en-US" dirty="0"/>
          </a:p>
        </p:txBody>
      </p:sp>
      <p:pic>
        <p:nvPicPr>
          <p:cNvPr id="4" name="Picture 3" descr="Screen Shot 2019-03-06 at 2.22.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2956277"/>
            <a:ext cx="7217833" cy="3368322"/>
          </a:xfrm>
          <a:prstGeom prst="rect">
            <a:avLst/>
          </a:prstGeom>
        </p:spPr>
      </p:pic>
    </p:spTree>
    <p:extLst>
      <p:ext uri="{BB962C8B-B14F-4D97-AF65-F5344CB8AC3E}">
        <p14:creationId xmlns:p14="http://schemas.microsoft.com/office/powerpoint/2010/main" val="100476098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Patients not receiving dexamethasone demonstrated increased </a:t>
            </a:r>
            <a:r>
              <a:rPr lang="en-US" dirty="0" smtClean="0"/>
              <a:t>T cell infiltration</a:t>
            </a:r>
            <a:endParaRPr lang="en-US" dirty="0"/>
          </a:p>
        </p:txBody>
      </p:sp>
      <p:pic>
        <p:nvPicPr>
          <p:cNvPr id="8" name="Content Placeholder 7" descr="Screen Shot 2019-03-06 at 2.29.20 PM.png"/>
          <p:cNvPicPr>
            <a:picLocks noGrp="1" noChangeAspect="1"/>
          </p:cNvPicPr>
          <p:nvPr>
            <p:ph idx="1"/>
          </p:nvPr>
        </p:nvPicPr>
        <p:blipFill>
          <a:blip r:embed="rId2">
            <a:extLst>
              <a:ext uri="{28A0092B-C50C-407E-A947-70E740481C1C}">
                <a14:useLocalDpi xmlns:a14="http://schemas.microsoft.com/office/drawing/2010/main" val="0"/>
              </a:ext>
            </a:extLst>
          </a:blip>
          <a:srcRect t="2327" b="2327"/>
          <a:stretch>
            <a:fillRect/>
          </a:stretch>
        </p:blipFill>
        <p:spPr>
          <a:xfrm>
            <a:off x="1" y="2344996"/>
            <a:ext cx="5169438" cy="3063371"/>
          </a:xfrm>
        </p:spPr>
      </p:pic>
      <p:pic>
        <p:nvPicPr>
          <p:cNvPr id="9" name="Picture 8" descr="Screen Shot 2019-03-06 at 2.29.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528" y="2344996"/>
            <a:ext cx="3469885" cy="3602323"/>
          </a:xfrm>
          <a:prstGeom prst="rect">
            <a:avLst/>
          </a:prstGeom>
        </p:spPr>
      </p:pic>
    </p:spTree>
    <p:extLst>
      <p:ext uri="{BB962C8B-B14F-4D97-AF65-F5344CB8AC3E}">
        <p14:creationId xmlns:p14="http://schemas.microsoft.com/office/powerpoint/2010/main" val="19425146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study in Nature</a:t>
            </a:r>
            <a:r>
              <a:rPr lang="is-IS" dirty="0" smtClean="0"/>
              <a:t>…</a:t>
            </a:r>
            <a:endParaRPr lang="en-US" dirty="0"/>
          </a:p>
        </p:txBody>
      </p:sp>
      <p:sp>
        <p:nvSpPr>
          <p:cNvPr id="3" name="Content Placeholder 2"/>
          <p:cNvSpPr>
            <a:spLocks noGrp="1"/>
          </p:cNvSpPr>
          <p:nvPr>
            <p:ph idx="1"/>
          </p:nvPr>
        </p:nvSpPr>
        <p:spPr>
          <a:xfrm>
            <a:off x="457200" y="1600200"/>
            <a:ext cx="5425588" cy="4876800"/>
          </a:xfrm>
        </p:spPr>
        <p:txBody>
          <a:bodyPr>
            <a:normAutofit lnSpcReduction="10000"/>
          </a:bodyPr>
          <a:lstStyle/>
          <a:p>
            <a:r>
              <a:rPr lang="en-US" dirty="0" smtClean="0"/>
              <a:t>Actively personalized vaccination trial for newly diagnosed </a:t>
            </a:r>
            <a:r>
              <a:rPr lang="en-US" dirty="0" err="1" smtClean="0"/>
              <a:t>glioblastoma</a:t>
            </a:r>
            <a:endParaRPr lang="en-US" dirty="0" smtClean="0"/>
          </a:p>
          <a:p>
            <a:pPr lvl="1"/>
            <a:r>
              <a:rPr lang="en-US" dirty="0" err="1" smtClean="0"/>
              <a:t>Hilf</a:t>
            </a:r>
            <a:r>
              <a:rPr lang="en-US" dirty="0" smtClean="0"/>
              <a:t> et al.</a:t>
            </a:r>
          </a:p>
          <a:p>
            <a:pPr lvl="1"/>
            <a:endParaRPr lang="en-US" dirty="0" smtClean="0"/>
          </a:p>
          <a:p>
            <a:r>
              <a:rPr lang="en-US" dirty="0" smtClean="0"/>
              <a:t>Phase I trial involving 15 patients with either HLA-A*02:01 or HLA-A*24:02</a:t>
            </a:r>
          </a:p>
          <a:p>
            <a:endParaRPr lang="en-US" dirty="0"/>
          </a:p>
          <a:p>
            <a:r>
              <a:rPr lang="en-US" dirty="0" smtClean="0"/>
              <a:t>Demonstrated favorable safety, strong immunogenicity, and sustained responses of memory CD8+ T cells for the former and CD4+ T cells for the latter</a:t>
            </a:r>
            <a:endParaRPr lang="en-US" dirty="0" smtClean="0"/>
          </a:p>
          <a:p>
            <a:endParaRPr lang="en-US" dirty="0"/>
          </a:p>
        </p:txBody>
      </p:sp>
      <p:pic>
        <p:nvPicPr>
          <p:cNvPr id="4" name="Picture 3" descr="Screen Shot 2019-03-06 at 2.49.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5818" y="843518"/>
            <a:ext cx="2160982" cy="6014482"/>
          </a:xfrm>
          <a:prstGeom prst="rect">
            <a:avLst/>
          </a:prstGeom>
        </p:spPr>
      </p:pic>
    </p:spTree>
    <p:extLst>
      <p:ext uri="{BB962C8B-B14F-4D97-AF65-F5344CB8AC3E}">
        <p14:creationId xmlns:p14="http://schemas.microsoft.com/office/powerpoint/2010/main" val="71763729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did we learn from these studies?</a:t>
            </a:r>
            <a:endParaRPr lang="en-US" dirty="0"/>
          </a:p>
        </p:txBody>
      </p:sp>
      <p:sp>
        <p:nvSpPr>
          <p:cNvPr id="3" name="Content Placeholder 2"/>
          <p:cNvSpPr>
            <a:spLocks noGrp="1"/>
          </p:cNvSpPr>
          <p:nvPr>
            <p:ph idx="1"/>
          </p:nvPr>
        </p:nvSpPr>
        <p:spPr/>
        <p:txBody>
          <a:bodyPr>
            <a:normAutofit lnSpcReduction="10000"/>
          </a:bodyPr>
          <a:lstStyle/>
          <a:p>
            <a:r>
              <a:rPr lang="en-US" dirty="0" smtClean="0"/>
              <a:t>GBM does not respond well to checkpoint inhibitors because they require a high mutational load and multiple </a:t>
            </a:r>
            <a:r>
              <a:rPr lang="en-US" dirty="0" err="1" smtClean="0"/>
              <a:t>neoepitopes</a:t>
            </a:r>
            <a:r>
              <a:rPr lang="en-US" dirty="0" smtClean="0"/>
              <a:t> to be successful</a:t>
            </a:r>
          </a:p>
          <a:p>
            <a:endParaRPr lang="en-US" dirty="0"/>
          </a:p>
          <a:p>
            <a:r>
              <a:rPr lang="en-US" dirty="0" smtClean="0"/>
              <a:t>HOWEVER!</a:t>
            </a:r>
            <a:endParaRPr lang="en-US" dirty="0" smtClean="0"/>
          </a:p>
          <a:p>
            <a:endParaRPr lang="en-US" dirty="0"/>
          </a:p>
          <a:p>
            <a:r>
              <a:rPr lang="en-US" dirty="0" err="1" smtClean="0"/>
              <a:t>Neoantigen</a:t>
            </a:r>
            <a:r>
              <a:rPr lang="en-US" dirty="0" smtClean="0"/>
              <a:t> vaccination is possible for immunologically “cold” tumors with low mutation rates</a:t>
            </a:r>
          </a:p>
          <a:p>
            <a:endParaRPr lang="en-US" dirty="0"/>
          </a:p>
          <a:p>
            <a:r>
              <a:rPr lang="en-US" dirty="0" smtClean="0"/>
              <a:t>Systemic immune responses in the first trial were isolated to patients who did not receive an immune dampening agent suggesting an intact immune system is necessary for any type of vaccine-based therapy to work </a:t>
            </a:r>
          </a:p>
          <a:p>
            <a:endParaRPr lang="en-US" dirty="0"/>
          </a:p>
        </p:txBody>
      </p:sp>
    </p:spTree>
    <p:extLst>
      <p:ext uri="{BB962C8B-B14F-4D97-AF65-F5344CB8AC3E}">
        <p14:creationId xmlns:p14="http://schemas.microsoft.com/office/powerpoint/2010/main" val="7138487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Brain Tumors</a:t>
            </a:r>
            <a:endParaRPr lang="en-US" dirty="0"/>
          </a:p>
        </p:txBody>
      </p:sp>
      <p:sp>
        <p:nvSpPr>
          <p:cNvPr id="3" name="Content Placeholder 2"/>
          <p:cNvSpPr>
            <a:spLocks noGrp="1"/>
          </p:cNvSpPr>
          <p:nvPr>
            <p:ph idx="1"/>
          </p:nvPr>
        </p:nvSpPr>
        <p:spPr/>
        <p:txBody>
          <a:bodyPr/>
          <a:lstStyle/>
          <a:p>
            <a:r>
              <a:rPr lang="en-US" dirty="0" smtClean="0"/>
              <a:t>Benign</a:t>
            </a:r>
          </a:p>
          <a:p>
            <a:pPr lvl="1"/>
            <a:r>
              <a:rPr lang="en-US" dirty="0" smtClean="0"/>
              <a:t>Certain types of </a:t>
            </a:r>
            <a:r>
              <a:rPr lang="en-US" dirty="0" err="1" smtClean="0"/>
              <a:t>meningiomas</a:t>
            </a:r>
            <a:endParaRPr lang="en-US" dirty="0" smtClean="0"/>
          </a:p>
          <a:p>
            <a:pPr lvl="1"/>
            <a:r>
              <a:rPr lang="en-US" dirty="0" err="1" smtClean="0"/>
              <a:t>Schwannomas</a:t>
            </a:r>
            <a:endParaRPr lang="en-US" dirty="0" smtClean="0"/>
          </a:p>
          <a:p>
            <a:pPr lvl="1"/>
            <a:r>
              <a:rPr lang="en-US" dirty="0" smtClean="0"/>
              <a:t>Despite their “benign” nature, these tumors can still cause issues by destroying normal parenchyma</a:t>
            </a:r>
          </a:p>
          <a:p>
            <a:pPr lvl="1"/>
            <a:endParaRPr lang="en-US" dirty="0"/>
          </a:p>
          <a:p>
            <a:r>
              <a:rPr lang="en-US" dirty="0" smtClean="0"/>
              <a:t>Malignant</a:t>
            </a:r>
          </a:p>
          <a:p>
            <a:pPr lvl="1"/>
            <a:r>
              <a:rPr lang="en-US" dirty="0" err="1" smtClean="0"/>
              <a:t>Gliomas</a:t>
            </a:r>
            <a:endParaRPr lang="en-US" dirty="0" smtClean="0"/>
          </a:p>
          <a:p>
            <a:pPr lvl="1"/>
            <a:r>
              <a:rPr lang="en-US" dirty="0" err="1" smtClean="0"/>
              <a:t>Astrocytomas</a:t>
            </a:r>
            <a:endParaRPr lang="en-US" dirty="0" smtClean="0"/>
          </a:p>
          <a:p>
            <a:pPr lvl="1"/>
            <a:r>
              <a:rPr lang="en-US" dirty="0" err="1" smtClean="0"/>
              <a:t>Oligodendrogliomas</a:t>
            </a:r>
            <a:endParaRPr lang="en-US" dirty="0" smtClean="0"/>
          </a:p>
          <a:p>
            <a:pPr lvl="1"/>
            <a:r>
              <a:rPr lang="en-US" dirty="0" err="1" smtClean="0"/>
              <a:t>Ependymomas</a:t>
            </a:r>
            <a:endParaRPr lang="en-US" dirty="0" smtClean="0"/>
          </a:p>
          <a:p>
            <a:pPr lvl="1"/>
            <a:r>
              <a:rPr lang="en-US" dirty="0" err="1" smtClean="0"/>
              <a:t>Medulloblastomas</a:t>
            </a:r>
            <a:endParaRPr lang="en-US" dirty="0" smtClean="0"/>
          </a:p>
          <a:p>
            <a:pPr lvl="1"/>
            <a:r>
              <a:rPr lang="en-US" dirty="0" err="1" smtClean="0"/>
              <a:t>Gangliogliomas</a:t>
            </a:r>
            <a:endParaRPr lang="en-US" dirty="0" smtClean="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71287767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about other components of the tumor microenvironment?</a:t>
            </a:r>
            <a:endParaRPr lang="en-US" dirty="0"/>
          </a:p>
        </p:txBody>
      </p:sp>
      <p:sp>
        <p:nvSpPr>
          <p:cNvPr id="3" name="Content Placeholder 2"/>
          <p:cNvSpPr>
            <a:spLocks noGrp="1"/>
          </p:cNvSpPr>
          <p:nvPr>
            <p:ph idx="1"/>
          </p:nvPr>
        </p:nvSpPr>
        <p:spPr/>
        <p:txBody>
          <a:bodyPr/>
          <a:lstStyle/>
          <a:p>
            <a:endParaRPr lang="en-US" dirty="0" smtClean="0"/>
          </a:p>
          <a:p>
            <a:r>
              <a:rPr lang="en-US" dirty="0" smtClean="0"/>
              <a:t>While the immune response is a hot topic, there are other reasonable targets swimming about</a:t>
            </a:r>
          </a:p>
          <a:p>
            <a:endParaRPr lang="en-US" dirty="0"/>
          </a:p>
          <a:p>
            <a:r>
              <a:rPr lang="en-US" dirty="0" smtClean="0"/>
              <a:t>These include factors in the extracellular matrix</a:t>
            </a:r>
          </a:p>
          <a:p>
            <a:pPr lvl="1"/>
            <a:r>
              <a:rPr lang="en-US" dirty="0" smtClean="0"/>
              <a:t>Proteoglycans, growth factors, cell surface receptors</a:t>
            </a:r>
          </a:p>
          <a:p>
            <a:pPr lvl="1"/>
            <a:endParaRPr lang="en-US" dirty="0"/>
          </a:p>
        </p:txBody>
      </p:sp>
    </p:spTree>
    <p:extLst>
      <p:ext uri="{BB962C8B-B14F-4D97-AF65-F5344CB8AC3E}">
        <p14:creationId xmlns:p14="http://schemas.microsoft.com/office/powerpoint/2010/main" val="151804645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B2017updat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659" y="418824"/>
            <a:ext cx="6439175" cy="6439175"/>
          </a:xfrm>
          <a:prstGeom prst="rect">
            <a:avLst/>
          </a:prstGeom>
        </p:spPr>
      </p:pic>
    </p:spTree>
    <p:extLst>
      <p:ext uri="{BB962C8B-B14F-4D97-AF65-F5344CB8AC3E}">
        <p14:creationId xmlns:p14="http://schemas.microsoft.com/office/powerpoint/2010/main" val="10269817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RP.jpg"/>
          <p:cNvPicPr>
            <a:picLocks noChangeAspect="1"/>
          </p:cNvPicPr>
          <p:nvPr/>
        </p:nvPicPr>
        <p:blipFill rotWithShape="1">
          <a:blip r:embed="rId2">
            <a:extLst>
              <a:ext uri="{28A0092B-C50C-407E-A947-70E740481C1C}">
                <a14:useLocalDpi xmlns:a14="http://schemas.microsoft.com/office/drawing/2010/main" val="0"/>
              </a:ext>
            </a:extLst>
          </a:blip>
          <a:srcRect b="30076"/>
          <a:stretch/>
        </p:blipFill>
        <p:spPr>
          <a:xfrm>
            <a:off x="5240621" y="2670781"/>
            <a:ext cx="3293779" cy="3328305"/>
          </a:xfrm>
          <a:prstGeom prst="rect">
            <a:avLst/>
          </a:prstGeom>
        </p:spPr>
      </p:pic>
      <p:sp>
        <p:nvSpPr>
          <p:cNvPr id="3" name="Title 2"/>
          <p:cNvSpPr>
            <a:spLocks noGrp="1"/>
          </p:cNvSpPr>
          <p:nvPr>
            <p:ph type="title"/>
          </p:nvPr>
        </p:nvSpPr>
        <p:spPr/>
        <p:txBody>
          <a:bodyPr>
            <a:normAutofit fontScale="90000"/>
          </a:bodyPr>
          <a:lstStyle/>
          <a:p>
            <a:r>
              <a:rPr lang="en-US" dirty="0" smtClean="0">
                <a:latin typeface="Arial"/>
                <a:cs typeface="Arial"/>
              </a:rPr>
              <a:t>Proteoglycans: An Essential Component of the Matrix</a:t>
            </a:r>
            <a:endParaRPr lang="en-US" dirty="0">
              <a:latin typeface="Arial"/>
              <a:cs typeface="Arial"/>
            </a:endParaRPr>
          </a:p>
        </p:txBody>
      </p:sp>
      <p:sp>
        <p:nvSpPr>
          <p:cNvPr id="4" name="Content Placeholder 3"/>
          <p:cNvSpPr>
            <a:spLocks noGrp="1"/>
          </p:cNvSpPr>
          <p:nvPr>
            <p:ph idx="1"/>
          </p:nvPr>
        </p:nvSpPr>
        <p:spPr>
          <a:xfrm>
            <a:off x="457200" y="1600200"/>
            <a:ext cx="4267200" cy="4525963"/>
          </a:xfrm>
        </p:spPr>
        <p:txBody>
          <a:bodyPr>
            <a:normAutofit/>
          </a:bodyPr>
          <a:lstStyle/>
          <a:p>
            <a:r>
              <a:rPr lang="en-US" dirty="0" smtClean="0">
                <a:solidFill>
                  <a:srgbClr val="073779"/>
                </a:solidFill>
                <a:latin typeface="Arial"/>
                <a:cs typeface="Arial"/>
              </a:rPr>
              <a:t>Variety of functions ranging from immunity to metastasis</a:t>
            </a:r>
          </a:p>
          <a:p>
            <a:endParaRPr lang="en-US" dirty="0" smtClean="0">
              <a:solidFill>
                <a:srgbClr val="073779"/>
              </a:solidFill>
              <a:latin typeface="Arial"/>
              <a:cs typeface="Arial"/>
            </a:endParaRPr>
          </a:p>
          <a:p>
            <a:r>
              <a:rPr lang="en-US" dirty="0" smtClean="0">
                <a:solidFill>
                  <a:srgbClr val="073779"/>
                </a:solidFill>
                <a:latin typeface="Arial"/>
                <a:cs typeface="Arial"/>
              </a:rPr>
              <a:t>Several different families of proteoglycans in various locations including intracellular, basement membrane, and extracellular </a:t>
            </a:r>
          </a:p>
        </p:txBody>
      </p:sp>
    </p:spTree>
    <p:extLst>
      <p:ext uri="{BB962C8B-B14F-4D97-AF65-F5344CB8AC3E}">
        <p14:creationId xmlns:p14="http://schemas.microsoft.com/office/powerpoint/2010/main" val="114830201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3202" y="246351"/>
            <a:ext cx="9234706" cy="1039812"/>
          </a:xfrm>
        </p:spPr>
        <p:txBody>
          <a:bodyPr>
            <a:noAutofit/>
          </a:bodyPr>
          <a:lstStyle/>
          <a:p>
            <a:r>
              <a:rPr lang="en-US" sz="3000" dirty="0" err="1" smtClean="0">
                <a:latin typeface="Arial"/>
                <a:cs typeface="Arial"/>
              </a:rPr>
              <a:t>Decorin</a:t>
            </a:r>
            <a:r>
              <a:rPr lang="en-US" sz="3000" dirty="0" smtClean="0">
                <a:latin typeface="Arial"/>
                <a:cs typeface="Arial"/>
              </a:rPr>
              <a:t>: A Versatile Small, </a:t>
            </a:r>
            <a:r>
              <a:rPr lang="en-US" sz="3000" dirty="0" err="1" smtClean="0">
                <a:latin typeface="Arial"/>
                <a:cs typeface="Arial"/>
              </a:rPr>
              <a:t>Leucine</a:t>
            </a:r>
            <a:r>
              <a:rPr lang="en-US" sz="3000" dirty="0" smtClean="0">
                <a:latin typeface="Arial"/>
                <a:cs typeface="Arial"/>
              </a:rPr>
              <a:t>-rich Proteoglycan</a:t>
            </a:r>
            <a:endParaRPr lang="en-US" sz="3000" dirty="0">
              <a:latin typeface="Arial"/>
              <a:cs typeface="Arial"/>
            </a:endParaRPr>
          </a:p>
        </p:txBody>
      </p:sp>
      <p:pic>
        <p:nvPicPr>
          <p:cNvPr id="4" name="Picture 3" descr="Screen Shot 2018-10-01 at 1.11.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2" y="1326470"/>
            <a:ext cx="5872706" cy="2669803"/>
          </a:xfrm>
          <a:prstGeom prst="rect">
            <a:avLst/>
          </a:prstGeom>
        </p:spPr>
      </p:pic>
      <p:pic>
        <p:nvPicPr>
          <p:cNvPr id="5" name="Picture 4" descr="Screen Shot 2018-10-01 at 1.12.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636" y="3285066"/>
            <a:ext cx="4171244" cy="3572933"/>
          </a:xfrm>
          <a:prstGeom prst="rect">
            <a:avLst/>
          </a:prstGeom>
        </p:spPr>
      </p:pic>
    </p:spTree>
    <p:extLst>
      <p:ext uri="{BB962C8B-B14F-4D97-AF65-F5344CB8AC3E}">
        <p14:creationId xmlns:p14="http://schemas.microsoft.com/office/powerpoint/2010/main" val="30307085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10-01 at 1.14.16 PM.png"/>
          <p:cNvPicPr>
            <a:picLocks noChangeAspect="1"/>
          </p:cNvPicPr>
          <p:nvPr/>
        </p:nvPicPr>
        <p:blipFill rotWithShape="1">
          <a:blip r:embed="rId2">
            <a:extLst>
              <a:ext uri="{28A0092B-C50C-407E-A947-70E740481C1C}">
                <a14:useLocalDpi xmlns:a14="http://schemas.microsoft.com/office/drawing/2010/main" val="0"/>
              </a:ext>
            </a:extLst>
          </a:blip>
          <a:srcRect r="37593"/>
          <a:stretch/>
        </p:blipFill>
        <p:spPr>
          <a:xfrm>
            <a:off x="1591735" y="503768"/>
            <a:ext cx="5706533" cy="5703683"/>
          </a:xfrm>
          <a:prstGeom prst="rect">
            <a:avLst/>
          </a:prstGeom>
        </p:spPr>
      </p:pic>
    </p:spTree>
    <p:extLst>
      <p:ext uri="{BB962C8B-B14F-4D97-AF65-F5344CB8AC3E}">
        <p14:creationId xmlns:p14="http://schemas.microsoft.com/office/powerpoint/2010/main" val="38427377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931" y="562090"/>
            <a:ext cx="6570133" cy="5783429"/>
          </a:xfrm>
          <a:prstGeom prst="rect">
            <a:avLst/>
          </a:prstGeom>
        </p:spPr>
      </p:pic>
    </p:spTree>
    <p:extLst>
      <p:ext uri="{BB962C8B-B14F-4D97-AF65-F5344CB8AC3E}">
        <p14:creationId xmlns:p14="http://schemas.microsoft.com/office/powerpoint/2010/main" val="144576450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3-06 at 3.15.43 PM.png"/>
          <p:cNvPicPr>
            <a:picLocks noChangeAspect="1"/>
          </p:cNvPicPr>
          <p:nvPr/>
        </p:nvPicPr>
        <p:blipFill rotWithShape="1">
          <a:blip r:embed="rId2">
            <a:extLst>
              <a:ext uri="{28A0092B-C50C-407E-A947-70E740481C1C}">
                <a14:useLocalDpi xmlns:a14="http://schemas.microsoft.com/office/drawing/2010/main" val="0"/>
              </a:ext>
            </a:extLst>
          </a:blip>
          <a:srcRect r="6606"/>
          <a:stretch/>
        </p:blipFill>
        <p:spPr>
          <a:xfrm>
            <a:off x="1681577" y="1766392"/>
            <a:ext cx="5433795" cy="4813712"/>
          </a:xfrm>
          <a:prstGeom prst="rect">
            <a:avLst/>
          </a:prstGeom>
        </p:spPr>
      </p:pic>
      <p:sp>
        <p:nvSpPr>
          <p:cNvPr id="3" name="Title 2"/>
          <p:cNvSpPr>
            <a:spLocks noGrp="1"/>
          </p:cNvSpPr>
          <p:nvPr>
            <p:ph type="title"/>
          </p:nvPr>
        </p:nvSpPr>
        <p:spPr/>
        <p:txBody>
          <a:bodyPr>
            <a:noAutofit/>
          </a:bodyPr>
          <a:lstStyle/>
          <a:p>
            <a:r>
              <a:rPr lang="en-US" sz="3000" dirty="0" err="1" smtClean="0"/>
              <a:t>Biglycan</a:t>
            </a:r>
            <a:r>
              <a:rPr lang="en-US" sz="3000" dirty="0" smtClean="0"/>
              <a:t>, another SLRP that is directly involved in regulating the immune response</a:t>
            </a:r>
            <a:endParaRPr lang="en-US" sz="3000" dirty="0"/>
          </a:p>
        </p:txBody>
      </p:sp>
    </p:spTree>
    <p:extLst>
      <p:ext uri="{BB962C8B-B14F-4D97-AF65-F5344CB8AC3E}">
        <p14:creationId xmlns:p14="http://schemas.microsoft.com/office/powerpoint/2010/main" val="379101949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 </a:t>
            </a:r>
            <a:r>
              <a:rPr lang="en-US" dirty="0" err="1" smtClean="0"/>
              <a:t>decorin</a:t>
            </a:r>
            <a:r>
              <a:rPr lang="en-US" dirty="0" smtClean="0"/>
              <a:t> or its relatives be involved in GBM?</a:t>
            </a:r>
            <a:endParaRPr lang="en-US" dirty="0"/>
          </a:p>
        </p:txBody>
      </p:sp>
      <p:sp>
        <p:nvSpPr>
          <p:cNvPr id="3" name="Content Placeholder 2"/>
          <p:cNvSpPr>
            <a:spLocks noGrp="1"/>
          </p:cNvSpPr>
          <p:nvPr>
            <p:ph idx="1"/>
          </p:nvPr>
        </p:nvSpPr>
        <p:spPr/>
        <p:txBody>
          <a:bodyPr/>
          <a:lstStyle/>
          <a:p>
            <a:r>
              <a:rPr lang="en-US" dirty="0" smtClean="0"/>
              <a:t>Seems plausible</a:t>
            </a:r>
            <a:r>
              <a:rPr lang="is-IS" dirty="0" smtClean="0"/>
              <a:t>…</a:t>
            </a:r>
          </a:p>
          <a:p>
            <a:endParaRPr lang="is-IS" dirty="0"/>
          </a:p>
          <a:p>
            <a:r>
              <a:rPr lang="is-IS" dirty="0" smtClean="0"/>
              <a:t>Future directions:</a:t>
            </a:r>
          </a:p>
          <a:p>
            <a:pPr lvl="1"/>
            <a:r>
              <a:rPr lang="is-IS" dirty="0" smtClean="0"/>
              <a:t>Matrisome study of either </a:t>
            </a:r>
            <a:r>
              <a:rPr lang="is-IS" b="1" dirty="0" smtClean="0"/>
              <a:t>pediatric</a:t>
            </a:r>
            <a:r>
              <a:rPr lang="is-IS" dirty="0" smtClean="0"/>
              <a:t> or adult glial neoplasms and assess extracellular matrix components as a whole</a:t>
            </a:r>
          </a:p>
          <a:p>
            <a:pPr lvl="1"/>
            <a:endParaRPr lang="is-IS" dirty="0"/>
          </a:p>
          <a:p>
            <a:pPr lvl="1"/>
            <a:r>
              <a:rPr lang="is-IS" dirty="0" smtClean="0"/>
              <a:t>Single-cell sequencing and study specific cell populations and the correlation between these cells and prognostic/diagnostic/therapeutic markers</a:t>
            </a:r>
          </a:p>
          <a:p>
            <a:pPr lvl="1"/>
            <a:endParaRPr lang="is-IS" dirty="0"/>
          </a:p>
          <a:p>
            <a:pPr lvl="1"/>
            <a:r>
              <a:rPr lang="is-IS" dirty="0" smtClean="0"/>
              <a:t>Hunt for autophagy-related drug targets </a:t>
            </a:r>
            <a:endParaRPr lang="en-US" dirty="0"/>
          </a:p>
        </p:txBody>
      </p:sp>
    </p:spTree>
    <p:extLst>
      <p:ext uri="{BB962C8B-B14F-4D97-AF65-F5344CB8AC3E}">
        <p14:creationId xmlns:p14="http://schemas.microsoft.com/office/powerpoint/2010/main" val="262706169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a:t>
            </a:r>
            <a:r>
              <a:rPr lang="en-US" dirty="0" smtClean="0"/>
              <a:t>you</a:t>
            </a:r>
            <a:endParaRPr lang="en-US" dirty="0"/>
          </a:p>
        </p:txBody>
      </p:sp>
      <p:sp>
        <p:nvSpPr>
          <p:cNvPr id="3" name="Content Placeholder 2"/>
          <p:cNvSpPr>
            <a:spLocks noGrp="1"/>
          </p:cNvSpPr>
          <p:nvPr>
            <p:ph idx="1"/>
          </p:nvPr>
        </p:nvSpPr>
        <p:spPr/>
        <p:txBody>
          <a:bodyPr/>
          <a:lstStyle/>
          <a:p>
            <a:r>
              <a:rPr lang="en-US" dirty="0" smtClean="0"/>
              <a:t>SKMC at TJU </a:t>
            </a:r>
          </a:p>
          <a:p>
            <a:r>
              <a:rPr lang="en-US" dirty="0" smtClean="0"/>
              <a:t>Dr. David Andrews, Dr. Craig Hooper, Dr. Lawrence Kenyon</a:t>
            </a:r>
          </a:p>
          <a:p>
            <a:r>
              <a:rPr lang="en-US" dirty="0" smtClean="0"/>
              <a:t>Dr. Renato </a:t>
            </a:r>
            <a:r>
              <a:rPr lang="en-US" dirty="0" err="1" smtClean="0"/>
              <a:t>Iozzo</a:t>
            </a:r>
            <a:endParaRPr lang="en-US" dirty="0" smtClean="0"/>
          </a:p>
          <a:p>
            <a:r>
              <a:rPr lang="en-US" dirty="0" smtClean="0"/>
              <a:t>All of you!</a:t>
            </a:r>
            <a:endParaRPr lang="en-US" dirty="0"/>
          </a:p>
        </p:txBody>
      </p:sp>
    </p:spTree>
    <p:extLst>
      <p:ext uri="{BB962C8B-B14F-4D97-AF65-F5344CB8AC3E}">
        <p14:creationId xmlns:p14="http://schemas.microsoft.com/office/powerpoint/2010/main" val="172024942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990600"/>
          </a:xfrm>
        </p:spPr>
        <p:txBody>
          <a:bodyPr/>
          <a:lstStyle/>
          <a:p>
            <a:pPr algn="ctr"/>
            <a:r>
              <a:rPr lang="en-US" dirty="0" smtClean="0"/>
              <a:t>Any Questions?</a:t>
            </a:r>
            <a:endParaRPr lang="en-US" dirty="0"/>
          </a:p>
        </p:txBody>
      </p:sp>
    </p:spTree>
    <p:extLst>
      <p:ext uri="{BB962C8B-B14F-4D97-AF65-F5344CB8AC3E}">
        <p14:creationId xmlns:p14="http://schemas.microsoft.com/office/powerpoint/2010/main" val="27267127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 of Brain Tumors</a:t>
            </a:r>
            <a:endParaRPr lang="en-US" dirty="0"/>
          </a:p>
        </p:txBody>
      </p:sp>
      <p:sp>
        <p:nvSpPr>
          <p:cNvPr id="3" name="Content Placeholder 2"/>
          <p:cNvSpPr>
            <a:spLocks noGrp="1"/>
          </p:cNvSpPr>
          <p:nvPr>
            <p:ph idx="1"/>
          </p:nvPr>
        </p:nvSpPr>
        <p:spPr/>
        <p:txBody>
          <a:bodyPr/>
          <a:lstStyle/>
          <a:p>
            <a:r>
              <a:rPr lang="en-US" dirty="0" smtClean="0"/>
              <a:t>WHO has an extensive description for each tumor subtype</a:t>
            </a:r>
          </a:p>
          <a:p>
            <a:r>
              <a:rPr lang="en-US" dirty="0" smtClean="0"/>
              <a:t>Constantly evolving</a:t>
            </a:r>
            <a:endParaRPr lang="en-US" dirty="0" smtClean="0"/>
          </a:p>
          <a:p>
            <a:endParaRPr lang="en-US" dirty="0"/>
          </a:p>
          <a:p>
            <a:r>
              <a:rPr lang="en-US" dirty="0" smtClean="0"/>
              <a:t>Grades I-IV</a:t>
            </a:r>
          </a:p>
          <a:p>
            <a:pPr lvl="1"/>
            <a:r>
              <a:rPr lang="en-US" dirty="0" smtClean="0"/>
              <a:t>I: slow-growing and non-invasive</a:t>
            </a:r>
          </a:p>
          <a:p>
            <a:pPr lvl="1"/>
            <a:r>
              <a:rPr lang="en-US" dirty="0" smtClean="0"/>
              <a:t>IV: fast-growing, require aggressive treatment </a:t>
            </a:r>
            <a:endParaRPr lang="en-US" dirty="0"/>
          </a:p>
        </p:txBody>
      </p:sp>
    </p:spTree>
    <p:extLst>
      <p:ext uri="{BB962C8B-B14F-4D97-AF65-F5344CB8AC3E}">
        <p14:creationId xmlns:p14="http://schemas.microsoft.com/office/powerpoint/2010/main" val="62924506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5" name="Rectangle 4"/>
          <p:cNvSpPr/>
          <p:nvPr/>
        </p:nvSpPr>
        <p:spPr>
          <a:xfrm>
            <a:off x="138316" y="1524000"/>
            <a:ext cx="8022885" cy="1615827"/>
          </a:xfrm>
          <a:prstGeom prst="rect">
            <a:avLst/>
          </a:prstGeom>
        </p:spPr>
        <p:txBody>
          <a:bodyPr wrap="square">
            <a:spAutoFit/>
          </a:bodyPr>
          <a:lstStyle/>
          <a:p>
            <a:r>
              <a:rPr lang="hr-HR" sz="1100" u="sng" dirty="0"/>
              <a:t>Nature. 2019 Jan;565(7738):234-239. doi: 10.1038/s41586-018-0792-9. Epub 2018 Dec 19.</a:t>
            </a:r>
          </a:p>
          <a:p>
            <a:r>
              <a:rPr lang="en-US" sz="1100" b="1" u="sng" dirty="0" err="1"/>
              <a:t>Neoantigen</a:t>
            </a:r>
            <a:r>
              <a:rPr lang="en-US" sz="1100" b="1" u="sng" dirty="0"/>
              <a:t> vaccine generates </a:t>
            </a:r>
            <a:r>
              <a:rPr lang="en-US" sz="1100" b="1" u="sng" dirty="0" err="1"/>
              <a:t>intratumoral</a:t>
            </a:r>
            <a:r>
              <a:rPr lang="en-US" sz="1100" b="1" u="sng" dirty="0"/>
              <a:t> T cell responses in phase </a:t>
            </a:r>
            <a:r>
              <a:rPr lang="en-US" sz="1100" b="1" u="sng" dirty="0" err="1"/>
              <a:t>Ib</a:t>
            </a:r>
            <a:r>
              <a:rPr lang="en-US" sz="1100" b="1" u="sng" dirty="0"/>
              <a:t> </a:t>
            </a:r>
            <a:r>
              <a:rPr lang="en-US" sz="1100" b="1" u="sng" dirty="0" err="1"/>
              <a:t>glioblastoma</a:t>
            </a:r>
            <a:r>
              <a:rPr lang="en-US" sz="1100" b="1" u="sng" dirty="0"/>
              <a:t> trial.</a:t>
            </a:r>
          </a:p>
          <a:p>
            <a:r>
              <a:rPr lang="en-US" sz="1100" u="sng" dirty="0">
                <a:hlinkClick r:id="rId2"/>
              </a:rPr>
              <a:t>Keskin DB1,2,3,4,5, </a:t>
            </a:r>
            <a:r>
              <a:rPr lang="en-US" sz="1100" u="sng" dirty="0">
                <a:hlinkClick r:id="rId3"/>
              </a:rPr>
              <a:t>Anandappa AJ1,4, </a:t>
            </a:r>
            <a:r>
              <a:rPr lang="en-US" sz="1100" u="sng" dirty="0">
                <a:hlinkClick r:id="rId4"/>
              </a:rPr>
              <a:t>Sun J1, </a:t>
            </a:r>
            <a:r>
              <a:rPr lang="en-US" sz="1100" u="sng" dirty="0">
                <a:hlinkClick r:id="rId5"/>
              </a:rPr>
              <a:t>Tirosh I3,6, </a:t>
            </a:r>
            <a:r>
              <a:rPr lang="en-US" sz="1100" u="sng" dirty="0">
                <a:hlinkClick r:id="rId6"/>
              </a:rPr>
              <a:t>Mathewson ND4,7, </a:t>
            </a:r>
            <a:r>
              <a:rPr lang="en-US" sz="1100" u="sng" dirty="0">
                <a:hlinkClick r:id="rId7"/>
              </a:rPr>
              <a:t>Li S3,5, </a:t>
            </a:r>
            <a:r>
              <a:rPr lang="en-US" sz="1100" u="sng" dirty="0">
                <a:hlinkClick r:id="rId8"/>
              </a:rPr>
              <a:t>Oliveira G1, </a:t>
            </a:r>
            <a:r>
              <a:rPr lang="en-US" sz="1100" u="sng" dirty="0">
                <a:hlinkClick r:id="rId9"/>
              </a:rPr>
              <a:t>Giobbie-Hurder A8, </a:t>
            </a:r>
            <a:r>
              <a:rPr lang="en-US" sz="1100" u="sng" dirty="0">
                <a:hlinkClick r:id="rId10"/>
              </a:rPr>
              <a:t>Felt K9, </a:t>
            </a:r>
            <a:r>
              <a:rPr lang="en-US" sz="1100" u="sng" dirty="0">
                <a:hlinkClick r:id="rId11"/>
              </a:rPr>
              <a:t>Gjini E9, </a:t>
            </a:r>
            <a:r>
              <a:rPr lang="en-US" sz="1100" u="sng" dirty="0">
                <a:hlinkClick r:id="rId12"/>
              </a:rPr>
              <a:t>Shukla SA1,5, </a:t>
            </a:r>
            <a:r>
              <a:rPr lang="en-US" sz="1100" u="sng" dirty="0">
                <a:hlinkClick r:id="rId13"/>
              </a:rPr>
              <a:t>Hu Z1, </a:t>
            </a:r>
            <a:r>
              <a:rPr lang="en-US" sz="1100" u="sng" dirty="0">
                <a:hlinkClick r:id="rId14"/>
              </a:rPr>
              <a:t>Li L1, </a:t>
            </a:r>
            <a:r>
              <a:rPr lang="en-US" sz="1100" u="sng" dirty="0">
                <a:hlinkClick r:id="rId15"/>
              </a:rPr>
              <a:t>Le PM1, </a:t>
            </a:r>
            <a:r>
              <a:rPr lang="en-US" sz="1100" u="sng" dirty="0">
                <a:hlinkClick r:id="rId16"/>
              </a:rPr>
              <a:t>Allesøe RL1,10, </a:t>
            </a:r>
            <a:r>
              <a:rPr lang="en-US" sz="1100" u="sng" dirty="0">
                <a:hlinkClick r:id="rId17"/>
              </a:rPr>
              <a:t>Richman AR3,4,11,12, </a:t>
            </a:r>
            <a:r>
              <a:rPr lang="en-US" sz="1100" u="sng" dirty="0">
                <a:hlinkClick r:id="rId18"/>
              </a:rPr>
              <a:t>Kowalczyk MS3, </a:t>
            </a:r>
            <a:r>
              <a:rPr lang="en-US" sz="1100" u="sng" dirty="0">
                <a:hlinkClick r:id="rId19"/>
              </a:rPr>
              <a:t>Abdelrahman S9, </a:t>
            </a:r>
            <a:r>
              <a:rPr lang="en-US" sz="1100" u="sng" dirty="0">
                <a:hlinkClick r:id="rId20"/>
              </a:rPr>
              <a:t>Geduldig JE13, </a:t>
            </a:r>
            <a:r>
              <a:rPr lang="en-US" sz="1100" u="sng" dirty="0">
                <a:hlinkClick r:id="rId21"/>
              </a:rPr>
              <a:t>Charbonneau S13, </a:t>
            </a:r>
            <a:r>
              <a:rPr lang="en-US" sz="1100" u="sng" dirty="0">
                <a:hlinkClick r:id="rId22"/>
              </a:rPr>
              <a:t>Pelton K13, </a:t>
            </a:r>
            <a:r>
              <a:rPr lang="en-US" sz="1100" u="sng" dirty="0">
                <a:hlinkClick r:id="rId23"/>
              </a:rPr>
              <a:t>Iorgulescu JB1,4,14, </a:t>
            </a:r>
            <a:r>
              <a:rPr lang="en-US" sz="1100" u="sng" dirty="0">
                <a:hlinkClick r:id="rId24"/>
              </a:rPr>
              <a:t>Elagina L3, </a:t>
            </a:r>
            <a:r>
              <a:rPr lang="en-US" sz="1100" u="sng" dirty="0">
                <a:hlinkClick r:id="rId25"/>
              </a:rPr>
              <a:t>Zhang W1, </a:t>
            </a:r>
            <a:r>
              <a:rPr lang="en-US" sz="1100" u="sng" dirty="0">
                <a:hlinkClick r:id="rId26"/>
              </a:rPr>
              <a:t>Olive O1, </a:t>
            </a:r>
            <a:r>
              <a:rPr lang="en-US" sz="1100" u="sng" dirty="0">
                <a:hlinkClick r:id="rId27"/>
              </a:rPr>
              <a:t>McCluskey C1, </a:t>
            </a:r>
            <a:r>
              <a:rPr lang="en-US" sz="1100" u="sng" dirty="0">
                <a:hlinkClick r:id="rId28"/>
              </a:rPr>
              <a:t>Olsen LR10, </a:t>
            </a:r>
            <a:r>
              <a:rPr lang="en-US" sz="1100" u="sng" dirty="0">
                <a:hlinkClick r:id="rId29"/>
              </a:rPr>
              <a:t>Stevens J14, </a:t>
            </a:r>
            <a:r>
              <a:rPr lang="en-US" sz="1100" u="sng" dirty="0">
                <a:hlinkClick r:id="rId30"/>
              </a:rPr>
              <a:t>Lane WJ4,14, </a:t>
            </a:r>
            <a:r>
              <a:rPr lang="en-US" sz="1100" u="sng" dirty="0">
                <a:hlinkClick r:id="rId31"/>
              </a:rPr>
              <a:t>Salazar AM15, </a:t>
            </a:r>
            <a:r>
              <a:rPr lang="en-US" sz="1100" u="sng" dirty="0">
                <a:hlinkClick r:id="rId32"/>
              </a:rPr>
              <a:t>Daley H1, </a:t>
            </a:r>
            <a:r>
              <a:rPr lang="en-US" sz="1100" u="sng" dirty="0">
                <a:hlinkClick r:id="rId33"/>
              </a:rPr>
              <a:t>Wen PY1,4,16, </a:t>
            </a:r>
            <a:r>
              <a:rPr lang="en-US" sz="1100" u="sng" dirty="0">
                <a:hlinkClick r:id="rId34"/>
              </a:rPr>
              <a:t>Chiocca EA4,17, </a:t>
            </a:r>
            <a:r>
              <a:rPr lang="en-US" sz="1100" u="sng" dirty="0">
                <a:hlinkClick r:id="rId35"/>
              </a:rPr>
              <a:t>Harden M3, </a:t>
            </a:r>
            <a:r>
              <a:rPr lang="en-US" sz="1100" u="sng" dirty="0">
                <a:hlinkClick r:id="rId36"/>
              </a:rPr>
              <a:t>Lennon NJ3, </a:t>
            </a:r>
            <a:r>
              <a:rPr lang="en-US" sz="1100" u="sng" dirty="0">
                <a:hlinkClick r:id="rId37"/>
              </a:rPr>
              <a:t>Gabriel S3, </a:t>
            </a:r>
            <a:r>
              <a:rPr lang="en-US" sz="1100" u="sng" dirty="0">
                <a:hlinkClick r:id="rId38"/>
              </a:rPr>
              <a:t>Getz G3,4,12, </a:t>
            </a:r>
            <a:r>
              <a:rPr lang="en-US" sz="1100" u="sng" dirty="0">
                <a:hlinkClick r:id="rId39"/>
              </a:rPr>
              <a:t>Lander ES3, </a:t>
            </a:r>
            <a:r>
              <a:rPr lang="en-US" sz="1100" u="sng" dirty="0">
                <a:hlinkClick r:id="rId40"/>
              </a:rPr>
              <a:t>Regev A3, </a:t>
            </a:r>
            <a:r>
              <a:rPr lang="en-US" sz="1100" u="sng" dirty="0">
                <a:hlinkClick r:id="rId41"/>
              </a:rPr>
              <a:t>Ritz J1,2,4, </a:t>
            </a:r>
            <a:r>
              <a:rPr lang="en-US" sz="1100" u="sng" dirty="0">
                <a:hlinkClick r:id="rId42"/>
              </a:rPr>
              <a:t>Neuberg D8, </a:t>
            </a:r>
            <a:r>
              <a:rPr lang="en-US" sz="1100" u="sng" dirty="0">
                <a:hlinkClick r:id="rId43"/>
              </a:rPr>
              <a:t>Rodig SJ4,9,14, </a:t>
            </a:r>
            <a:r>
              <a:rPr lang="en-US" sz="1100" u="sng" dirty="0">
                <a:hlinkClick r:id="rId44"/>
              </a:rPr>
              <a:t>Ligon KL3,4,13,14, </a:t>
            </a:r>
            <a:r>
              <a:rPr lang="en-US" sz="1100" u="sng" dirty="0">
                <a:hlinkClick r:id="rId45"/>
              </a:rPr>
              <a:t>Suvà ML3,4,11,12, </a:t>
            </a:r>
            <a:r>
              <a:rPr lang="en-US" sz="1100" u="sng" dirty="0">
                <a:hlinkClick r:id="rId46"/>
              </a:rPr>
              <a:t>Wucherpfennig KW4,7, </a:t>
            </a:r>
            <a:r>
              <a:rPr lang="en-US" sz="1100" u="sng" dirty="0">
                <a:hlinkClick r:id="rId47"/>
              </a:rPr>
              <a:t>Hacohen N3,4,12, </a:t>
            </a:r>
            <a:r>
              <a:rPr lang="en-US" sz="1100" u="sng" dirty="0">
                <a:hlinkClick r:id="rId48"/>
              </a:rPr>
              <a:t>Fritsch EF1,3,18, </a:t>
            </a:r>
            <a:r>
              <a:rPr lang="en-US" sz="1100" u="sng" dirty="0">
                <a:hlinkClick r:id="rId49"/>
              </a:rPr>
              <a:t>Livak KJ1,5, </a:t>
            </a:r>
            <a:r>
              <a:rPr lang="en-US" sz="1100" u="sng" dirty="0">
                <a:hlinkClick r:id="rId50"/>
              </a:rPr>
              <a:t>Ott PA1,2,4, </a:t>
            </a:r>
            <a:r>
              <a:rPr lang="en-US" sz="1100" u="sng" dirty="0">
                <a:hlinkClick r:id="rId51"/>
              </a:rPr>
              <a:t>Wu CJ1,2,3,4, </a:t>
            </a:r>
            <a:r>
              <a:rPr lang="en-US" sz="1100" u="sng" dirty="0">
                <a:hlinkClick r:id="rId52"/>
              </a:rPr>
              <a:t>Reardon DA19,20,21.</a:t>
            </a:r>
          </a:p>
        </p:txBody>
      </p:sp>
      <p:sp>
        <p:nvSpPr>
          <p:cNvPr id="6" name="Rectangle 5"/>
          <p:cNvSpPr/>
          <p:nvPr/>
        </p:nvSpPr>
        <p:spPr>
          <a:xfrm>
            <a:off x="234378" y="3325223"/>
            <a:ext cx="7817455" cy="1785104"/>
          </a:xfrm>
          <a:prstGeom prst="rect">
            <a:avLst/>
          </a:prstGeom>
        </p:spPr>
        <p:txBody>
          <a:bodyPr wrap="square">
            <a:spAutoFit/>
          </a:bodyPr>
          <a:lstStyle/>
          <a:p>
            <a:r>
              <a:rPr lang="hr-HR" sz="1100" u="sng" dirty="0"/>
              <a:t>Nature. 2019 Jan;565(7738):240-245. doi: 10.1038/s41586-018-0810-y. Epub 2018 Dec 19.</a:t>
            </a:r>
          </a:p>
          <a:p>
            <a:r>
              <a:rPr lang="en-US" sz="1100" b="1" u="sng" dirty="0"/>
              <a:t>Actively personalized vaccination trial for newly diagnosed </a:t>
            </a:r>
            <a:r>
              <a:rPr lang="en-US" sz="1100" b="1" u="sng" dirty="0" err="1"/>
              <a:t>glioblastoma</a:t>
            </a:r>
            <a:r>
              <a:rPr lang="en-US" sz="1100" b="1" u="sng" dirty="0"/>
              <a:t>.</a:t>
            </a:r>
          </a:p>
          <a:p>
            <a:r>
              <a:rPr lang="en-US" sz="1100" u="sng" dirty="0">
                <a:hlinkClick r:id="rId53"/>
              </a:rPr>
              <a:t>Hilf N1, </a:t>
            </a:r>
            <a:r>
              <a:rPr lang="en-US" sz="1100" u="sng" dirty="0">
                <a:hlinkClick r:id="rId54"/>
              </a:rPr>
              <a:t>Kuttruff-Coqui S1, </a:t>
            </a:r>
            <a:r>
              <a:rPr lang="en-US" sz="1100" u="sng" dirty="0">
                <a:hlinkClick r:id="rId55"/>
              </a:rPr>
              <a:t>Frenzel K2, </a:t>
            </a:r>
            <a:r>
              <a:rPr lang="en-US" sz="1100" u="sng" dirty="0">
                <a:hlinkClick r:id="rId56"/>
              </a:rPr>
              <a:t>Bukur V2, </a:t>
            </a:r>
            <a:r>
              <a:rPr lang="en-US" sz="1100" u="sng" dirty="0">
                <a:hlinkClick r:id="rId57"/>
              </a:rPr>
              <a:t>Stevanović S3,4, </a:t>
            </a:r>
            <a:r>
              <a:rPr lang="en-US" sz="1100" u="sng" dirty="0">
                <a:hlinkClick r:id="rId58"/>
              </a:rPr>
              <a:t>Gouttefangeas C3,4,5, </a:t>
            </a:r>
            <a:r>
              <a:rPr lang="en-US" sz="1100" u="sng" dirty="0">
                <a:hlinkClick r:id="rId59"/>
              </a:rPr>
              <a:t>Platten M6,7,8, </a:t>
            </a:r>
            <a:r>
              <a:rPr lang="en-US" sz="1100" u="sng" dirty="0">
                <a:hlinkClick r:id="rId60"/>
              </a:rPr>
              <a:t>Tabatabai G3,4,9, </a:t>
            </a:r>
            <a:r>
              <a:rPr lang="en-US" sz="1100" u="sng" dirty="0">
                <a:hlinkClick r:id="rId61"/>
              </a:rPr>
              <a:t>Dutoit V10, </a:t>
            </a:r>
            <a:r>
              <a:rPr lang="en-US" sz="1100" u="sng" dirty="0">
                <a:hlinkClick r:id="rId62"/>
              </a:rPr>
              <a:t>van der Burg SH5,11, </a:t>
            </a:r>
            <a:r>
              <a:rPr lang="en-US" sz="1100" u="sng" dirty="0">
                <a:hlinkClick r:id="rId63"/>
              </a:rPr>
              <a:t>Thor Straten P5,12,13, </a:t>
            </a:r>
            <a:r>
              <a:rPr lang="en-US" sz="1100" u="sng" dirty="0">
                <a:hlinkClick r:id="rId64"/>
              </a:rPr>
              <a:t>Martínez-Ricarte F14, </a:t>
            </a:r>
            <a:r>
              <a:rPr lang="en-US" sz="1100" u="sng" dirty="0">
                <a:hlinkClick r:id="rId65"/>
              </a:rPr>
              <a:t>Ponsati B15, </a:t>
            </a:r>
            <a:r>
              <a:rPr lang="en-US" sz="1100" u="sng" dirty="0">
                <a:hlinkClick r:id="rId66"/>
              </a:rPr>
              <a:t>Okada H16,17, </a:t>
            </a:r>
            <a:r>
              <a:rPr lang="en-US" sz="1100" u="sng" dirty="0">
                <a:hlinkClick r:id="rId67"/>
              </a:rPr>
              <a:t>Lassen U18, </a:t>
            </a:r>
            <a:r>
              <a:rPr lang="en-US" sz="1100" u="sng" dirty="0">
                <a:hlinkClick r:id="rId68"/>
              </a:rPr>
              <a:t>Admon A19, </a:t>
            </a:r>
            <a:r>
              <a:rPr lang="en-US" sz="1100" u="sng" dirty="0">
                <a:hlinkClick r:id="rId69"/>
              </a:rPr>
              <a:t>Ottensmeier CH20, </a:t>
            </a:r>
            <a:r>
              <a:rPr lang="en-US" sz="1100" u="sng" dirty="0">
                <a:hlinkClick r:id="rId70"/>
              </a:rPr>
              <a:t>Ulges A1, </a:t>
            </a:r>
            <a:r>
              <a:rPr lang="en-US" sz="1100" u="sng" dirty="0">
                <a:hlinkClick r:id="rId71"/>
              </a:rPr>
              <a:t>Kreiter S2,5, </a:t>
            </a:r>
            <a:r>
              <a:rPr lang="en-US" sz="1100" u="sng" dirty="0">
                <a:hlinkClick r:id="rId72"/>
              </a:rPr>
              <a:t>von Deimling A6,7, </a:t>
            </a:r>
            <a:r>
              <a:rPr lang="en-US" sz="1100" u="sng" dirty="0">
                <a:hlinkClick r:id="rId73"/>
              </a:rPr>
              <a:t>Skardelly M9, </a:t>
            </a:r>
            <a:r>
              <a:rPr lang="en-US" sz="1100" u="sng" dirty="0">
                <a:hlinkClick r:id="rId74"/>
              </a:rPr>
              <a:t>Migliorini D10, </a:t>
            </a:r>
            <a:r>
              <a:rPr lang="en-US" sz="1100" u="sng" dirty="0">
                <a:hlinkClick r:id="rId75"/>
              </a:rPr>
              <a:t>Kroep JR11, </a:t>
            </a:r>
            <a:r>
              <a:rPr lang="en-US" sz="1100" u="sng" dirty="0">
                <a:hlinkClick r:id="rId76"/>
              </a:rPr>
              <a:t>Idorn M12,13, </a:t>
            </a:r>
            <a:r>
              <a:rPr lang="en-US" sz="1100" u="sng" dirty="0">
                <a:hlinkClick r:id="rId77"/>
              </a:rPr>
              <a:t>Rodon J14,21, </a:t>
            </a:r>
            <a:r>
              <a:rPr lang="en-US" sz="1100" u="sng" dirty="0">
                <a:hlinkClick r:id="rId78"/>
              </a:rPr>
              <a:t>Piró J15, </a:t>
            </a:r>
            <a:r>
              <a:rPr lang="en-US" sz="1100" u="sng" dirty="0">
                <a:hlinkClick r:id="rId79"/>
              </a:rPr>
              <a:t>Poulsen HS18, </a:t>
            </a:r>
            <a:r>
              <a:rPr lang="en-US" sz="1100" u="sng" dirty="0">
                <a:hlinkClick r:id="rId80"/>
              </a:rPr>
              <a:t>Shraibman B19, </a:t>
            </a:r>
            <a:r>
              <a:rPr lang="en-US" sz="1100" u="sng" dirty="0">
                <a:hlinkClick r:id="rId81"/>
              </a:rPr>
              <a:t>McCann K20, </a:t>
            </a:r>
            <a:r>
              <a:rPr lang="en-US" sz="1100" u="sng" dirty="0">
                <a:hlinkClick r:id="rId82"/>
              </a:rPr>
              <a:t>Mendrzyk R1, </a:t>
            </a:r>
            <a:r>
              <a:rPr lang="en-US" sz="1100" u="sng" dirty="0">
                <a:hlinkClick r:id="rId83"/>
              </a:rPr>
              <a:t>Löwer M2, </a:t>
            </a:r>
            <a:r>
              <a:rPr lang="en-US" sz="1100" u="sng" dirty="0">
                <a:hlinkClick r:id="rId84"/>
              </a:rPr>
              <a:t>Stieglbauer M3,5, </a:t>
            </a:r>
            <a:r>
              <a:rPr lang="en-US" sz="1100" u="sng" dirty="0">
                <a:hlinkClick r:id="rId85"/>
              </a:rPr>
              <a:t>Britten CM2,5,22, </a:t>
            </a:r>
            <a:r>
              <a:rPr lang="en-US" sz="1100" u="sng" dirty="0">
                <a:hlinkClick r:id="rId86"/>
              </a:rPr>
              <a:t>Capper D6,7,23, </a:t>
            </a:r>
            <a:r>
              <a:rPr lang="en-US" sz="1100" u="sng" dirty="0">
                <a:hlinkClick r:id="rId87"/>
              </a:rPr>
              <a:t>Welters MJP5,11, </a:t>
            </a:r>
            <a:r>
              <a:rPr lang="en-US" sz="1100" u="sng" dirty="0">
                <a:hlinkClick r:id="rId88"/>
              </a:rPr>
              <a:t>Sahuquillo J14, </a:t>
            </a:r>
            <a:r>
              <a:rPr lang="en-US" sz="1100" u="sng" dirty="0">
                <a:hlinkClick r:id="rId89"/>
              </a:rPr>
              <a:t>Kiesel K1, </a:t>
            </a:r>
            <a:r>
              <a:rPr lang="en-US" sz="1100" u="sng" dirty="0">
                <a:hlinkClick r:id="rId90"/>
              </a:rPr>
              <a:t>Derhovanessian E2, </a:t>
            </a:r>
            <a:r>
              <a:rPr lang="en-US" sz="1100" u="sng" dirty="0">
                <a:hlinkClick r:id="rId91"/>
              </a:rPr>
              <a:t>Rusch E3,5, </a:t>
            </a:r>
            <a:r>
              <a:rPr lang="en-US" sz="1100" u="sng" dirty="0">
                <a:hlinkClick r:id="rId92"/>
              </a:rPr>
              <a:t>Bunse L6,7, </a:t>
            </a:r>
            <a:r>
              <a:rPr lang="en-US" sz="1100" u="sng" dirty="0">
                <a:hlinkClick r:id="rId93"/>
              </a:rPr>
              <a:t>Song C1, </a:t>
            </a:r>
            <a:r>
              <a:rPr lang="en-US" sz="1100" u="sng" dirty="0">
                <a:hlinkClick r:id="rId94"/>
              </a:rPr>
              <a:t>Heesch S2, </a:t>
            </a:r>
            <a:r>
              <a:rPr lang="en-US" sz="1100" u="sng" dirty="0">
                <a:hlinkClick r:id="rId95"/>
              </a:rPr>
              <a:t>Wagner C1, </a:t>
            </a:r>
            <a:r>
              <a:rPr lang="en-US" sz="1100" u="sng" dirty="0">
                <a:hlinkClick r:id="rId96"/>
              </a:rPr>
              <a:t>Kemmer-Brück A2, </a:t>
            </a:r>
            <a:r>
              <a:rPr lang="en-US" sz="1100" u="sng" dirty="0">
                <a:hlinkClick r:id="rId97"/>
              </a:rPr>
              <a:t>Ludwig J1, </a:t>
            </a:r>
            <a:r>
              <a:rPr lang="en-US" sz="1100" u="sng" dirty="0">
                <a:hlinkClick r:id="rId98"/>
              </a:rPr>
              <a:t>Castle JC2,24, </a:t>
            </a:r>
            <a:r>
              <a:rPr lang="en-US" sz="1100" u="sng" dirty="0">
                <a:hlinkClick r:id="rId99"/>
              </a:rPr>
              <a:t>Schoor O1, </a:t>
            </a:r>
            <a:r>
              <a:rPr lang="en-US" sz="1100" u="sng" dirty="0">
                <a:hlinkClick r:id="rId100"/>
              </a:rPr>
              <a:t>Tadmor AD25, </a:t>
            </a:r>
            <a:r>
              <a:rPr lang="en-US" sz="1100" u="sng" dirty="0">
                <a:hlinkClick r:id="rId101"/>
              </a:rPr>
              <a:t>Green E7,8, </a:t>
            </a:r>
            <a:r>
              <a:rPr lang="en-US" sz="1100" u="sng" dirty="0">
                <a:hlinkClick r:id="rId102"/>
              </a:rPr>
              <a:t>Fritsche J1, </a:t>
            </a:r>
            <a:r>
              <a:rPr lang="en-US" sz="1100" u="sng" dirty="0">
                <a:hlinkClick r:id="rId103"/>
              </a:rPr>
              <a:t>Meyer M1, </a:t>
            </a:r>
            <a:r>
              <a:rPr lang="en-US" sz="1100" u="sng" dirty="0">
                <a:hlinkClick r:id="rId104"/>
              </a:rPr>
              <a:t>Pawlowski N1, </a:t>
            </a:r>
            <a:r>
              <a:rPr lang="en-US" sz="1100" u="sng" dirty="0">
                <a:hlinkClick r:id="rId105"/>
              </a:rPr>
              <a:t>Dorner S1, </a:t>
            </a:r>
            <a:r>
              <a:rPr lang="en-US" sz="1100" u="sng" dirty="0">
                <a:hlinkClick r:id="rId106"/>
              </a:rPr>
              <a:t>Hoffgaard F1, </a:t>
            </a:r>
            <a:r>
              <a:rPr lang="en-US" sz="1100" u="sng" dirty="0">
                <a:hlinkClick r:id="rId107"/>
              </a:rPr>
              <a:t>Rössler B1, </a:t>
            </a:r>
            <a:r>
              <a:rPr lang="en-US" sz="1100" u="sng" dirty="0">
                <a:hlinkClick r:id="rId108"/>
              </a:rPr>
              <a:t>Maurer D1, </a:t>
            </a:r>
            <a:r>
              <a:rPr lang="en-US" sz="1100" u="sng" dirty="0">
                <a:hlinkClick r:id="rId109"/>
              </a:rPr>
              <a:t>Weinschenk T1, </a:t>
            </a:r>
            <a:r>
              <a:rPr lang="en-US" sz="1100" u="sng" dirty="0">
                <a:hlinkClick r:id="rId110"/>
              </a:rPr>
              <a:t>Reinhardt C1, </a:t>
            </a:r>
            <a:r>
              <a:rPr lang="en-US" sz="1100" u="sng" dirty="0">
                <a:hlinkClick r:id="rId111"/>
              </a:rPr>
              <a:t>Huber C2, </a:t>
            </a:r>
            <a:r>
              <a:rPr lang="en-US" sz="1100" u="sng" dirty="0">
                <a:hlinkClick r:id="rId112"/>
              </a:rPr>
              <a:t>Rammensee HG3,4, </a:t>
            </a:r>
            <a:r>
              <a:rPr lang="en-US" sz="1100" u="sng" dirty="0">
                <a:hlinkClick r:id="rId113"/>
              </a:rPr>
              <a:t>Singh-Jasuja H1, </a:t>
            </a:r>
            <a:r>
              <a:rPr lang="en-US" sz="1100" u="sng" dirty="0">
                <a:hlinkClick r:id="rId114"/>
              </a:rPr>
              <a:t>Sahin U2, </a:t>
            </a:r>
            <a:r>
              <a:rPr lang="en-US" sz="1100" u="sng" dirty="0">
                <a:hlinkClick r:id="rId115"/>
              </a:rPr>
              <a:t>Dietrich PY10, </a:t>
            </a:r>
            <a:r>
              <a:rPr lang="en-US" sz="1100" u="sng" dirty="0">
                <a:hlinkClick r:id="rId116"/>
              </a:rPr>
              <a:t>Wick W26,27.</a:t>
            </a:r>
            <a:endParaRPr lang="en-US" sz="1100" dirty="0"/>
          </a:p>
        </p:txBody>
      </p:sp>
    </p:spTree>
    <p:extLst>
      <p:ext uri="{BB962C8B-B14F-4D97-AF65-F5344CB8AC3E}">
        <p14:creationId xmlns:p14="http://schemas.microsoft.com/office/powerpoint/2010/main" val="11297822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Rectangle 2"/>
          <p:cNvSpPr/>
          <p:nvPr/>
        </p:nvSpPr>
        <p:spPr>
          <a:xfrm>
            <a:off x="457200" y="1613118"/>
            <a:ext cx="6858000" cy="769441"/>
          </a:xfrm>
          <a:prstGeom prst="rect">
            <a:avLst/>
          </a:prstGeom>
        </p:spPr>
        <p:txBody>
          <a:bodyPr wrap="square">
            <a:spAutoFit/>
          </a:bodyPr>
          <a:lstStyle/>
          <a:p>
            <a:r>
              <a:rPr lang="en-US" sz="1100" u="sng" dirty="0"/>
              <a:t>Cancer </a:t>
            </a:r>
            <a:r>
              <a:rPr lang="en-US" sz="1100" u="sng" dirty="0" err="1"/>
              <a:t>Immunol</a:t>
            </a:r>
            <a:r>
              <a:rPr lang="en-US" sz="1100" u="sng" dirty="0"/>
              <a:t> </a:t>
            </a:r>
            <a:r>
              <a:rPr lang="en-US" sz="1100" u="sng" dirty="0" err="1"/>
              <a:t>Immunother</a:t>
            </a:r>
            <a:r>
              <a:rPr lang="en-US" sz="1100" u="sng" dirty="0"/>
              <a:t>. 2015 Apr;64(4):447-57. </a:t>
            </a:r>
            <a:r>
              <a:rPr lang="en-US" sz="1100" u="sng" dirty="0" err="1"/>
              <a:t>doi</a:t>
            </a:r>
            <a:r>
              <a:rPr lang="en-US" sz="1100" u="sng" dirty="0"/>
              <a:t>: 10.1007/s00262-015-1654-z. </a:t>
            </a:r>
            <a:r>
              <a:rPr lang="en-US" sz="1100" u="sng" dirty="0" err="1"/>
              <a:t>Epub</a:t>
            </a:r>
            <a:r>
              <a:rPr lang="en-US" sz="1100" u="sng" dirty="0"/>
              <a:t> 2015 Jan 13.</a:t>
            </a:r>
          </a:p>
          <a:p>
            <a:r>
              <a:rPr lang="en-US" sz="1100" b="1" u="sng" dirty="0"/>
              <a:t>Enhancement of </a:t>
            </a:r>
            <a:r>
              <a:rPr lang="en-US" sz="1100" b="1" u="sng" dirty="0" err="1"/>
              <a:t>glioma</a:t>
            </a:r>
            <a:r>
              <a:rPr lang="en-US" sz="1100" b="1" u="sng" dirty="0"/>
              <a:t>-specific immunity in mice by "NOBEL", an insulin-like growth factor 1 receptor antisense </a:t>
            </a:r>
            <a:r>
              <a:rPr lang="en-US" sz="1100" b="1" u="sng" dirty="0" err="1"/>
              <a:t>oligodeoxynucleotide</a:t>
            </a:r>
            <a:r>
              <a:rPr lang="en-US" sz="1100" b="1" u="sng" dirty="0"/>
              <a:t>.</a:t>
            </a:r>
          </a:p>
          <a:p>
            <a:r>
              <a:rPr lang="en-US" sz="1100" u="sng" dirty="0">
                <a:hlinkClick r:id="rId2"/>
              </a:rPr>
              <a:t>Morin-Brureau M1, </a:t>
            </a:r>
            <a:r>
              <a:rPr lang="en-US" sz="1100" u="sng" dirty="0">
                <a:hlinkClick r:id="rId3"/>
              </a:rPr>
              <a:t>Hooper KM, </a:t>
            </a:r>
            <a:r>
              <a:rPr lang="en-US" sz="1100" u="sng" dirty="0">
                <a:hlinkClick r:id="rId4"/>
              </a:rPr>
              <a:t>Prosniak M, </a:t>
            </a:r>
            <a:r>
              <a:rPr lang="en-US" sz="1100" u="sng" dirty="0">
                <a:hlinkClick r:id="rId5"/>
              </a:rPr>
              <a:t>Sauma S, </a:t>
            </a:r>
            <a:r>
              <a:rPr lang="en-US" sz="1100" u="sng" dirty="0">
                <a:hlinkClick r:id="rId6"/>
              </a:rPr>
              <a:t>Harshyne LA, </a:t>
            </a:r>
            <a:r>
              <a:rPr lang="en-US" sz="1100" u="sng" dirty="0">
                <a:hlinkClick r:id="rId7"/>
              </a:rPr>
              <a:t>Andrews DW, </a:t>
            </a:r>
            <a:r>
              <a:rPr lang="en-US" sz="1100" u="sng" dirty="0">
                <a:hlinkClick r:id="rId8"/>
              </a:rPr>
              <a:t>Hooper DC.</a:t>
            </a:r>
            <a:endParaRPr lang="en-US" sz="1100" dirty="0"/>
          </a:p>
        </p:txBody>
      </p:sp>
      <p:sp>
        <p:nvSpPr>
          <p:cNvPr id="4" name="Rectangle 3"/>
          <p:cNvSpPr/>
          <p:nvPr/>
        </p:nvSpPr>
        <p:spPr>
          <a:xfrm>
            <a:off x="457200" y="2564020"/>
            <a:ext cx="6400800" cy="600164"/>
          </a:xfrm>
          <a:prstGeom prst="rect">
            <a:avLst/>
          </a:prstGeom>
        </p:spPr>
        <p:txBody>
          <a:bodyPr wrap="square">
            <a:spAutoFit/>
          </a:bodyPr>
          <a:lstStyle/>
          <a:p>
            <a:r>
              <a:rPr lang="it-IT" sz="1100" u="sng" dirty="0"/>
              <a:t>Matrix </a:t>
            </a:r>
            <a:r>
              <a:rPr lang="it-IT" sz="1100" u="sng" dirty="0" err="1"/>
              <a:t>Biol</a:t>
            </a:r>
            <a:r>
              <a:rPr lang="it-IT" sz="1100" u="sng" dirty="0"/>
              <a:t>. 2018 Oct;71-72:1-9. </a:t>
            </a:r>
            <a:r>
              <a:rPr lang="it-IT" sz="1100" u="sng" dirty="0" err="1"/>
              <a:t>doi</a:t>
            </a:r>
            <a:r>
              <a:rPr lang="it-IT" sz="1100" u="sng" dirty="0"/>
              <a:t>: 10.1016/j.matbio.2018.03.023. </a:t>
            </a:r>
            <a:r>
              <a:rPr lang="it-IT" sz="1100" u="sng" dirty="0" err="1"/>
              <a:t>Epub</a:t>
            </a:r>
            <a:r>
              <a:rPr lang="it-IT" sz="1100" u="sng" dirty="0"/>
              <a:t> 2018 </a:t>
            </a:r>
            <a:r>
              <a:rPr lang="it-IT" sz="1100" u="sng" dirty="0" err="1"/>
              <a:t>Apr</a:t>
            </a:r>
            <a:r>
              <a:rPr lang="it-IT" sz="1100" u="sng" dirty="0"/>
              <a:t> 3.</a:t>
            </a:r>
          </a:p>
          <a:p>
            <a:r>
              <a:rPr lang="it-IT" sz="1100" b="1" u="sng" dirty="0" err="1"/>
              <a:t>Extracellular</a:t>
            </a:r>
            <a:r>
              <a:rPr lang="it-IT" sz="1100" b="1" u="sng" dirty="0"/>
              <a:t> </a:t>
            </a:r>
            <a:r>
              <a:rPr lang="it-IT" sz="1100" b="1" u="sng" dirty="0" err="1"/>
              <a:t>matrix</a:t>
            </a:r>
            <a:r>
              <a:rPr lang="it-IT" sz="1100" b="1" u="sng" dirty="0"/>
              <a:t>: The </a:t>
            </a:r>
            <a:r>
              <a:rPr lang="it-IT" sz="1100" b="1" u="sng" dirty="0" err="1"/>
              <a:t>driving</a:t>
            </a:r>
            <a:r>
              <a:rPr lang="it-IT" sz="1100" b="1" u="sng" dirty="0"/>
              <a:t> force of </a:t>
            </a:r>
            <a:r>
              <a:rPr lang="it-IT" sz="1100" b="1" u="sng" dirty="0" err="1"/>
              <a:t>mammalian</a:t>
            </a:r>
            <a:r>
              <a:rPr lang="it-IT" sz="1100" b="1" u="sng" dirty="0"/>
              <a:t> </a:t>
            </a:r>
            <a:r>
              <a:rPr lang="it-IT" sz="1100" b="1" u="sng" dirty="0" err="1"/>
              <a:t>diseases</a:t>
            </a:r>
            <a:r>
              <a:rPr lang="it-IT" sz="1100" b="1" u="sng" dirty="0"/>
              <a:t>.</a:t>
            </a:r>
          </a:p>
          <a:p>
            <a:r>
              <a:rPr lang="it-IT" sz="1100" u="sng" dirty="0">
                <a:hlinkClick r:id="rId9"/>
              </a:rPr>
              <a:t>Iozzo RV1, </a:t>
            </a:r>
            <a:r>
              <a:rPr lang="it-IT" sz="1100" u="sng" dirty="0">
                <a:hlinkClick r:id="rId10"/>
              </a:rPr>
              <a:t>Gubbiotti MA2.</a:t>
            </a:r>
            <a:endParaRPr lang="en-US" sz="1100" dirty="0"/>
          </a:p>
        </p:txBody>
      </p:sp>
      <p:sp>
        <p:nvSpPr>
          <p:cNvPr id="5" name="Rectangle 4"/>
          <p:cNvSpPr/>
          <p:nvPr/>
        </p:nvSpPr>
        <p:spPr>
          <a:xfrm>
            <a:off x="457200" y="3589795"/>
            <a:ext cx="7182487" cy="600164"/>
          </a:xfrm>
          <a:prstGeom prst="rect">
            <a:avLst/>
          </a:prstGeom>
        </p:spPr>
        <p:txBody>
          <a:bodyPr wrap="square">
            <a:spAutoFit/>
          </a:bodyPr>
          <a:lstStyle/>
          <a:p>
            <a:r>
              <a:rPr lang="hr-HR" sz="1100" u="sng" dirty="0"/>
              <a:t>FEBS J. 2017 Jan;284(1):10-26. doi: 10.1111/febs.13963. Epub 2016 Dec 7.</a:t>
            </a:r>
          </a:p>
          <a:p>
            <a:r>
              <a:rPr lang="en-US" sz="1100" b="1" u="sng" dirty="0"/>
              <a:t>Proteoglycan </a:t>
            </a:r>
            <a:r>
              <a:rPr lang="en-US" sz="1100" b="1" u="sng" dirty="0" err="1"/>
              <a:t>neofunctions</a:t>
            </a:r>
            <a:r>
              <a:rPr lang="en-US" sz="1100" b="1" u="sng" dirty="0"/>
              <a:t>: regulation of inflammation and autophagy in cancer biology.</a:t>
            </a:r>
          </a:p>
          <a:p>
            <a:r>
              <a:rPr lang="en-US" sz="1100" u="sng" dirty="0">
                <a:hlinkClick r:id="rId11"/>
              </a:rPr>
              <a:t>Schaefer L1, </a:t>
            </a:r>
            <a:r>
              <a:rPr lang="en-US" sz="1100" u="sng" dirty="0">
                <a:hlinkClick r:id="rId12"/>
              </a:rPr>
              <a:t>Tredup C1, </a:t>
            </a:r>
            <a:r>
              <a:rPr lang="en-US" sz="1100" u="sng" dirty="0">
                <a:hlinkClick r:id="rId13"/>
              </a:rPr>
              <a:t>Gubbiotti MA2, </a:t>
            </a:r>
            <a:r>
              <a:rPr lang="en-US" sz="1100" u="sng" dirty="0">
                <a:hlinkClick r:id="rId14"/>
              </a:rPr>
              <a:t>Iozzo RV2.</a:t>
            </a:r>
            <a:endParaRPr lang="en-US" sz="1100" dirty="0"/>
          </a:p>
        </p:txBody>
      </p:sp>
      <p:sp>
        <p:nvSpPr>
          <p:cNvPr id="6" name="TextBox 5"/>
          <p:cNvSpPr txBox="1"/>
          <p:nvPr/>
        </p:nvSpPr>
        <p:spPr>
          <a:xfrm>
            <a:off x="457200" y="4724504"/>
            <a:ext cx="7488883" cy="1046440"/>
          </a:xfrm>
          <a:prstGeom prst="rect">
            <a:avLst/>
          </a:prstGeom>
          <a:noFill/>
        </p:spPr>
        <p:txBody>
          <a:bodyPr wrap="square" rtlCol="0">
            <a:spAutoFit/>
          </a:bodyPr>
          <a:lstStyle/>
          <a:p>
            <a:r>
              <a:rPr lang="en-US" sz="1100" b="1" dirty="0"/>
              <a:t>The 2016 World Health Organization </a:t>
            </a:r>
            <a:r>
              <a:rPr lang="en-US" sz="1100" b="1" dirty="0" err="1"/>
              <a:t>Classi</a:t>
            </a:r>
            <a:r>
              <a:rPr lang="en-US" sz="1100" b="1" dirty="0"/>
              <a:t> </a:t>
            </a:r>
            <a:r>
              <a:rPr lang="en-US" sz="1100" b="1" dirty="0" err="1"/>
              <a:t>cation</a:t>
            </a:r>
            <a:r>
              <a:rPr lang="en-US" sz="1100" b="1" dirty="0"/>
              <a:t> of Tumors of the Central Nervous System: a summary </a:t>
            </a:r>
            <a:endParaRPr lang="en-US" sz="1100" dirty="0"/>
          </a:p>
          <a:p>
            <a:r>
              <a:rPr lang="en-US" sz="1100" b="1" dirty="0"/>
              <a:t>David N. Louis1 · </a:t>
            </a:r>
            <a:r>
              <a:rPr lang="en-US" sz="1100" b="1" dirty="0" err="1"/>
              <a:t>Arie</a:t>
            </a:r>
            <a:r>
              <a:rPr lang="en-US" sz="1100" b="1" dirty="0"/>
              <a:t> Perry2 · Guido Reifenberger3,4 · Andreas von Deimling4,5 · Dominique Figarella‐Branger6 · Webster K. Cavenee7 · Hiroko Ohgaki8 ·</a:t>
            </a:r>
            <a:br>
              <a:rPr lang="en-US" sz="1100" b="1" dirty="0"/>
            </a:br>
            <a:r>
              <a:rPr lang="en-US" sz="1100" b="1" dirty="0" err="1"/>
              <a:t>Otmar</a:t>
            </a:r>
            <a:r>
              <a:rPr lang="en-US" sz="1100" b="1" dirty="0"/>
              <a:t> D. Wiestler9 · Paul Kleihues10 · David W. Ellison11 </a:t>
            </a:r>
            <a:endParaRPr lang="en-US" sz="1100" dirty="0"/>
          </a:p>
          <a:p>
            <a:endParaRPr lang="en-US" dirty="0"/>
          </a:p>
        </p:txBody>
      </p:sp>
    </p:spTree>
    <p:extLst>
      <p:ext uri="{BB962C8B-B14F-4D97-AF65-F5344CB8AC3E}">
        <p14:creationId xmlns:p14="http://schemas.microsoft.com/office/powerpoint/2010/main" val="40613014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Glioblastoma</a:t>
            </a:r>
            <a:r>
              <a:rPr lang="en-US" dirty="0" smtClean="0"/>
              <a:t> </a:t>
            </a:r>
            <a:r>
              <a:rPr lang="en-US" dirty="0" err="1" smtClean="0"/>
              <a:t>Multiforme</a:t>
            </a:r>
            <a:r>
              <a:rPr lang="en-US" dirty="0" smtClean="0"/>
              <a:t> (GBM)</a:t>
            </a:r>
            <a:endParaRPr lang="en-US" dirty="0"/>
          </a:p>
        </p:txBody>
      </p:sp>
      <p:sp>
        <p:nvSpPr>
          <p:cNvPr id="3" name="Content Placeholder 2"/>
          <p:cNvSpPr>
            <a:spLocks noGrp="1"/>
          </p:cNvSpPr>
          <p:nvPr>
            <p:ph idx="1"/>
          </p:nvPr>
        </p:nvSpPr>
        <p:spPr/>
        <p:txBody>
          <a:bodyPr/>
          <a:lstStyle/>
          <a:p>
            <a:r>
              <a:rPr lang="en-US" dirty="0" smtClean="0"/>
              <a:t>Most aggressive form of brain cancer</a:t>
            </a:r>
          </a:p>
          <a:p>
            <a:endParaRPr lang="en-US" dirty="0" smtClean="0"/>
          </a:p>
          <a:p>
            <a:r>
              <a:rPr lang="en-US" dirty="0" smtClean="0"/>
              <a:t>Can originate from normal brain cells or develop from existing low-grade </a:t>
            </a:r>
            <a:r>
              <a:rPr lang="en-US" dirty="0" err="1" smtClean="0"/>
              <a:t>glioma</a:t>
            </a:r>
            <a:endParaRPr lang="en-US" dirty="0" smtClean="0"/>
          </a:p>
          <a:p>
            <a:endParaRPr lang="en-US" dirty="0"/>
          </a:p>
          <a:p>
            <a:r>
              <a:rPr lang="en-US" dirty="0" smtClean="0"/>
              <a:t>Signs/symptoms include: headache, changes in mental status/behavior/focal neurological signs, nausea</a:t>
            </a:r>
          </a:p>
          <a:p>
            <a:endParaRPr lang="en-US" dirty="0"/>
          </a:p>
          <a:p>
            <a:endParaRPr lang="en-US" dirty="0" smtClean="0"/>
          </a:p>
          <a:p>
            <a:endParaRPr lang="en-US" dirty="0"/>
          </a:p>
        </p:txBody>
      </p:sp>
    </p:spTree>
    <p:extLst>
      <p:ext uri="{BB962C8B-B14F-4D97-AF65-F5344CB8AC3E}">
        <p14:creationId xmlns:p14="http://schemas.microsoft.com/office/powerpoint/2010/main" val="13360037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Anaplastic Cells</a:t>
            </a:r>
            <a:endParaRPr lang="en-US" dirty="0"/>
          </a:p>
        </p:txBody>
      </p:sp>
      <p:pic>
        <p:nvPicPr>
          <p:cNvPr id="4" name="Content Placeholder 3" descr="Screen Shot 2019-03-06 at 1.49.11 PM.png"/>
          <p:cNvPicPr>
            <a:picLocks noGrp="1" noChangeAspect="1"/>
          </p:cNvPicPr>
          <p:nvPr>
            <p:ph idx="1"/>
          </p:nvPr>
        </p:nvPicPr>
        <p:blipFill>
          <a:blip r:embed="rId2">
            <a:extLst>
              <a:ext uri="{28A0092B-C50C-407E-A947-70E740481C1C}">
                <a14:useLocalDpi xmlns:a14="http://schemas.microsoft.com/office/drawing/2010/main" val="0"/>
              </a:ext>
            </a:extLst>
          </a:blip>
          <a:srcRect t="10691" b="10691"/>
          <a:stretch>
            <a:fillRect/>
          </a:stretch>
        </p:blipFill>
        <p:spPr/>
      </p:pic>
    </p:spTree>
    <p:extLst>
      <p:ext uri="{BB962C8B-B14F-4D97-AF65-F5344CB8AC3E}">
        <p14:creationId xmlns:p14="http://schemas.microsoft.com/office/powerpoint/2010/main" val="2722271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Microvascular</a:t>
            </a:r>
            <a:r>
              <a:rPr lang="en-US" dirty="0" smtClean="0"/>
              <a:t> Proliferation</a:t>
            </a:r>
            <a:endParaRPr lang="en-US" dirty="0"/>
          </a:p>
        </p:txBody>
      </p:sp>
      <p:pic>
        <p:nvPicPr>
          <p:cNvPr id="4" name="Content Placeholder 3" descr="Screen Shot 2019-03-06 at 1.46.15 PM.png"/>
          <p:cNvPicPr>
            <a:picLocks noGrp="1" noChangeAspect="1"/>
          </p:cNvPicPr>
          <p:nvPr>
            <p:ph idx="1"/>
          </p:nvPr>
        </p:nvPicPr>
        <p:blipFill>
          <a:blip r:embed="rId2">
            <a:extLst>
              <a:ext uri="{28A0092B-C50C-407E-A947-70E740481C1C}">
                <a14:useLocalDpi xmlns:a14="http://schemas.microsoft.com/office/drawing/2010/main" val="0"/>
              </a:ext>
            </a:extLst>
          </a:blip>
          <a:srcRect t="5306" b="5306"/>
          <a:stretch>
            <a:fillRect/>
          </a:stretch>
        </p:blipFill>
        <p:spPr/>
      </p:pic>
    </p:spTree>
    <p:extLst>
      <p:ext uri="{BB962C8B-B14F-4D97-AF65-F5344CB8AC3E}">
        <p14:creationId xmlns:p14="http://schemas.microsoft.com/office/powerpoint/2010/main" val="12451154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Palisading Necrosis</a:t>
            </a:r>
            <a:endParaRPr lang="en-US" dirty="0"/>
          </a:p>
        </p:txBody>
      </p:sp>
      <p:pic>
        <p:nvPicPr>
          <p:cNvPr id="4" name="Content Placeholder 3" descr="Screen Shot 2019-03-06 at 1.44.54 PM.png"/>
          <p:cNvPicPr>
            <a:picLocks noGrp="1" noChangeAspect="1"/>
          </p:cNvPicPr>
          <p:nvPr>
            <p:ph idx="1"/>
          </p:nvPr>
        </p:nvPicPr>
        <p:blipFill>
          <a:blip r:embed="rId2">
            <a:extLst>
              <a:ext uri="{28A0092B-C50C-407E-A947-70E740481C1C}">
                <a14:useLocalDpi xmlns:a14="http://schemas.microsoft.com/office/drawing/2010/main" val="0"/>
              </a:ext>
            </a:extLst>
          </a:blip>
          <a:srcRect t="3903" b="3903"/>
          <a:stretch>
            <a:fillRect/>
          </a:stretch>
        </p:blipFill>
        <p:spPr/>
      </p:pic>
    </p:spTree>
    <p:extLst>
      <p:ext uri="{BB962C8B-B14F-4D97-AF65-F5344CB8AC3E}">
        <p14:creationId xmlns:p14="http://schemas.microsoft.com/office/powerpoint/2010/main" val="24821721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Diagnosis/Prognosis</a:t>
            </a:r>
            <a:endParaRPr lang="en-US" dirty="0"/>
          </a:p>
        </p:txBody>
      </p:sp>
      <p:sp>
        <p:nvSpPr>
          <p:cNvPr id="3" name="Content Placeholder 2"/>
          <p:cNvSpPr>
            <a:spLocks noGrp="1"/>
          </p:cNvSpPr>
          <p:nvPr>
            <p:ph idx="1"/>
          </p:nvPr>
        </p:nvSpPr>
        <p:spPr/>
        <p:txBody>
          <a:bodyPr/>
          <a:lstStyle/>
          <a:p>
            <a:r>
              <a:rPr lang="en-US" dirty="0" smtClean="0"/>
              <a:t>Suspicion based on clinical presentation</a:t>
            </a:r>
          </a:p>
          <a:p>
            <a:endParaRPr lang="en-US" dirty="0" smtClean="0"/>
          </a:p>
          <a:p>
            <a:r>
              <a:rPr lang="en-US" dirty="0" smtClean="0"/>
              <a:t>Ring-enhancing lesion on MRI</a:t>
            </a:r>
          </a:p>
          <a:p>
            <a:endParaRPr lang="en-US" dirty="0"/>
          </a:p>
          <a:p>
            <a:endParaRPr lang="en-US" dirty="0"/>
          </a:p>
        </p:txBody>
      </p:sp>
      <p:pic>
        <p:nvPicPr>
          <p:cNvPr id="4" name="Picture 3" descr="Screen Shot 2019-03-06 at 1.21.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4663" y="3010628"/>
            <a:ext cx="3812228" cy="3730391"/>
          </a:xfrm>
          <a:prstGeom prst="rect">
            <a:avLst/>
          </a:prstGeom>
        </p:spPr>
      </p:pic>
    </p:spTree>
    <p:extLst>
      <p:ext uri="{BB962C8B-B14F-4D97-AF65-F5344CB8AC3E}">
        <p14:creationId xmlns:p14="http://schemas.microsoft.com/office/powerpoint/2010/main" val="240183673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144</TotalTime>
  <Words>1895</Words>
  <Application>Microsoft Macintosh PowerPoint</Application>
  <PresentationFormat>On-screen Show (4:3)</PresentationFormat>
  <Paragraphs>206</Paragraphs>
  <Slides>41</Slides>
  <Notes>4</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Clarity</vt:lpstr>
      <vt:lpstr>Understanding and Exploiting the Tumor Microenvironment in Glioblastoma</vt:lpstr>
      <vt:lpstr>The burden of brain cancer</vt:lpstr>
      <vt:lpstr>Overview of Brain Tumors</vt:lpstr>
      <vt:lpstr>Grading of Brain Tumors</vt:lpstr>
      <vt:lpstr>Glioblastoma Multiforme (GBM)</vt:lpstr>
      <vt:lpstr>Anaplastic Cells</vt:lpstr>
      <vt:lpstr>Microvascular Proliferation</vt:lpstr>
      <vt:lpstr>Palisading Necrosis</vt:lpstr>
      <vt:lpstr>Diagnosis/Prognosis</vt:lpstr>
      <vt:lpstr>Diagnosis/Prognosis</vt:lpstr>
      <vt:lpstr>Molecular Subtypes (not exhaustive)</vt:lpstr>
      <vt:lpstr>IDH-related GBM</vt:lpstr>
      <vt:lpstr>BRAF: Epithelioid GBM</vt:lpstr>
      <vt:lpstr>EGFR</vt:lpstr>
      <vt:lpstr>MGMT</vt:lpstr>
      <vt:lpstr>PowerPoint Presentation</vt:lpstr>
      <vt:lpstr>Current Treatment</vt:lpstr>
      <vt:lpstr>Are there alternate strategies to combat this disease?</vt:lpstr>
      <vt:lpstr>Targeting the Tumor Stroma?</vt:lpstr>
      <vt:lpstr>Finding a target</vt:lpstr>
      <vt:lpstr>NOBEL antisense in mice</vt:lpstr>
      <vt:lpstr>What about other targets?</vt:lpstr>
      <vt:lpstr>Tumor-associated macrophages</vt:lpstr>
      <vt:lpstr>MGMT: A double whammy?</vt:lpstr>
      <vt:lpstr>New questions:   Do the MGMT+ endothelial cells play a role in attracting the M2 macrophages to the areas of neovascularization?   Do the MGMT+ vessels secrete some factor to alter expression of MGMT in the macrophages?  Would MGMT be a suitable target for up and coming therapies?</vt:lpstr>
      <vt:lpstr>More exciting research about targeting the tumor immune response</vt:lpstr>
      <vt:lpstr>Patients not receiving dexamethasone demonstrated increased T cell infiltration</vt:lpstr>
      <vt:lpstr>Another study in Nature…</vt:lpstr>
      <vt:lpstr>What did we learn from these studies?</vt:lpstr>
      <vt:lpstr>What about other components of the tumor microenvironment?</vt:lpstr>
      <vt:lpstr>PowerPoint Presentation</vt:lpstr>
      <vt:lpstr>Proteoglycans: An Essential Component of the Matrix</vt:lpstr>
      <vt:lpstr>Decorin: A Versatile Small, Leucine-rich Proteoglycan</vt:lpstr>
      <vt:lpstr>PowerPoint Presentation</vt:lpstr>
      <vt:lpstr>PowerPoint Presentation</vt:lpstr>
      <vt:lpstr>Biglycan, another SLRP that is directly involved in regulating the immune response</vt:lpstr>
      <vt:lpstr>Can decorin or its relatives be involved in GBM?</vt:lpstr>
      <vt:lpstr>Thank you</vt:lpstr>
      <vt:lpstr>Any Questions?</vt:lpstr>
      <vt:lpstr>References</vt:lpstr>
      <vt:lpstr>References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and Exploiting the Tumor Microenvironment in Glioblastoma</dc:title>
  <dc:creator>Maria Gubbiotti</dc:creator>
  <cp:lastModifiedBy>Maria Gubbiotti</cp:lastModifiedBy>
  <cp:revision>16</cp:revision>
  <dcterms:created xsi:type="dcterms:W3CDTF">2019-03-05T13:34:27Z</dcterms:created>
  <dcterms:modified xsi:type="dcterms:W3CDTF">2019-03-06T20:27:20Z</dcterms:modified>
</cp:coreProperties>
</file>